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Lst>
  <p:sldSz cx="51206400" cy="384048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2F2F2"/>
    <a:srgbClr val="000000"/>
    <a:srgbClr val="FF5B5B"/>
    <a:srgbClr val="FF4B4B"/>
    <a:srgbClr val="FFFF66"/>
    <a:srgbClr val="FFF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4" autoAdjust="0"/>
    <p:restoredTop sz="99283" autoAdjust="0"/>
  </p:normalViewPr>
  <p:slideViewPr>
    <p:cSldViewPr>
      <p:cViewPr>
        <p:scale>
          <a:sx n="50" d="100"/>
          <a:sy n="50" d="100"/>
        </p:scale>
        <p:origin x="-6384" y="-6840"/>
      </p:cViewPr>
      <p:guideLst>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76579442721174E-2"/>
          <c:y val="4.3482668114761515E-2"/>
          <c:w val="0.95881657785201102"/>
          <c:h val="0.93021766675717255"/>
        </c:manualLayout>
      </c:layout>
      <c:barChart>
        <c:barDir val="bar"/>
        <c:grouping val="clustered"/>
        <c:varyColors val="0"/>
        <c:ser>
          <c:idx val="0"/>
          <c:order val="0"/>
          <c:tx>
            <c:strRef>
              <c:f>Sheet1!$B$1</c:f>
              <c:strCache>
                <c:ptCount val="1"/>
                <c:pt idx="0">
                  <c:v>Series 1</c:v>
                </c:pt>
              </c:strCache>
            </c:strRef>
          </c:tx>
          <c:spPr>
            <a:solidFill>
              <a:srgbClr val="FF4B4B"/>
            </a:solidFill>
          </c:spPr>
          <c:invertIfNegative val="0"/>
          <c:dLbls>
            <c:spPr>
              <a:noFill/>
              <a:ln>
                <a:noFill/>
              </a:ln>
              <a:effectLst/>
            </c:spPr>
            <c:txPr>
              <a:bodyPr/>
              <a:lstStyle/>
              <a:p>
                <a:pPr>
                  <a:defRPr sz="3000" b="1">
                    <a:latin typeface="Arial" pitchFamily="34" charset="0"/>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10</c:v>
                </c:pt>
                <c:pt idx="1">
                  <c:v>22</c:v>
                </c:pt>
                <c:pt idx="2">
                  <c:v>55</c:v>
                </c:pt>
                <c:pt idx="3">
                  <c:v>56</c:v>
                </c:pt>
                <c:pt idx="4">
                  <c:v>57</c:v>
                </c:pt>
                <c:pt idx="5">
                  <c:v>59</c:v>
                </c:pt>
                <c:pt idx="6">
                  <c:v>74</c:v>
                </c:pt>
                <c:pt idx="7">
                  <c:v>97</c:v>
                </c:pt>
              </c:numCache>
            </c:numRef>
          </c:val>
          <c:extLst>
            <c:ext xmlns:c16="http://schemas.microsoft.com/office/drawing/2014/chart" uri="{C3380CC4-5D6E-409C-BE32-E72D297353CC}">
              <c16:uniqueId val="{00000000-7FB7-47A8-A89A-6C760799FA42}"/>
            </c:ext>
          </c:extLst>
        </c:ser>
        <c:dLbls>
          <c:showLegendKey val="0"/>
          <c:showVal val="1"/>
          <c:showCatName val="0"/>
          <c:showSerName val="0"/>
          <c:showPercent val="0"/>
          <c:showBubbleSize val="0"/>
        </c:dLbls>
        <c:gapWidth val="150"/>
        <c:axId val="91594752"/>
        <c:axId val="91596288"/>
      </c:barChart>
      <c:catAx>
        <c:axId val="91594752"/>
        <c:scaling>
          <c:orientation val="minMax"/>
        </c:scaling>
        <c:delete val="0"/>
        <c:axPos val="l"/>
        <c:numFmt formatCode="General" sourceLinked="1"/>
        <c:majorTickMark val="none"/>
        <c:minorTickMark val="none"/>
        <c:tickLblPos val="none"/>
        <c:spPr>
          <a:ln>
            <a:solidFill>
              <a:schemeClr val="tx1"/>
            </a:solidFill>
          </a:ln>
          <a:effectLst>
            <a:innerShdw blurRad="63500" dist="50800" dir="2700000">
              <a:prstClr val="black">
                <a:alpha val="50000"/>
              </a:prstClr>
            </a:innerShdw>
          </a:effectLst>
        </c:spPr>
        <c:txPr>
          <a:bodyPr/>
          <a:lstStyle/>
          <a:p>
            <a:pPr>
              <a:defRPr sz="3000">
                <a:solidFill>
                  <a:sysClr val="windowText" lastClr="000000"/>
                </a:solidFill>
                <a:latin typeface="Arial" pitchFamily="34" charset="0"/>
                <a:cs typeface="Arial" pitchFamily="34" charset="0"/>
              </a:defRPr>
            </a:pPr>
            <a:endParaRPr lang="en-US"/>
          </a:p>
        </c:txPr>
        <c:crossAx val="91596288"/>
        <c:crosses val="autoZero"/>
        <c:auto val="1"/>
        <c:lblAlgn val="ctr"/>
        <c:lblOffset val="100"/>
        <c:noMultiLvlLbl val="0"/>
      </c:catAx>
      <c:valAx>
        <c:axId val="91596288"/>
        <c:scaling>
          <c:orientation val="minMax"/>
          <c:max val="100"/>
        </c:scaling>
        <c:delete val="1"/>
        <c:axPos val="b"/>
        <c:numFmt formatCode="General" sourceLinked="1"/>
        <c:majorTickMark val="out"/>
        <c:minorTickMark val="none"/>
        <c:tickLblPos val="none"/>
        <c:crossAx val="915947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0.14444</cdr:x>
      <cdr:y>0.10911</cdr:y>
    </cdr:from>
    <cdr:to>
      <cdr:x>0.5</cdr:x>
      <cdr:y>0.14754</cdr:y>
    </cdr:to>
    <cdr:sp macro="" textlink="">
      <cdr:nvSpPr>
        <cdr:cNvPr id="2" name="TextBox 1"/>
        <cdr:cNvSpPr txBox="1"/>
      </cdr:nvSpPr>
      <cdr:spPr>
        <a:xfrm xmlns:a="http://schemas.openxmlformats.org/drawingml/2006/main">
          <a:off x="1981200" y="1014353"/>
          <a:ext cx="4876800" cy="357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0.02174</cdr:x>
      <cdr:y>0.93701</cdr:y>
    </cdr:from>
    <cdr:to>
      <cdr:x>0.21619</cdr:x>
      <cdr:y>0.99183</cdr:y>
    </cdr:to>
    <cdr:sp macro="" textlink="">
      <cdr:nvSpPr>
        <cdr:cNvPr id="3" name="TextBox 2"/>
        <cdr:cNvSpPr txBox="1"/>
      </cdr:nvSpPr>
      <cdr:spPr>
        <a:xfrm xmlns:a="http://schemas.openxmlformats.org/drawingml/2006/main">
          <a:off x="328033" y="8282452"/>
          <a:ext cx="2933784" cy="484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latin typeface="Arial" panose="020B0604020202020204" pitchFamily="34" charset="0"/>
              <a:cs typeface="Arial" panose="020B0604020202020204" pitchFamily="34" charset="0"/>
            </a:rPr>
            <a:t>Miscellaneous </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0.68991</cdr:x>
      <cdr:y>0.1275</cdr:y>
    </cdr:from>
    <cdr:to>
      <cdr:x>0.97791</cdr:x>
      <cdr:y>0.19646</cdr:y>
    </cdr:to>
    <cdr:sp macro="" textlink="">
      <cdr:nvSpPr>
        <cdr:cNvPr id="4" name="TextBox 3"/>
        <cdr:cNvSpPr txBox="1"/>
      </cdr:nvSpPr>
      <cdr:spPr>
        <a:xfrm xmlns:a="http://schemas.openxmlformats.org/drawingml/2006/main">
          <a:off x="10409040" y="1126959"/>
          <a:ext cx="4345229" cy="6095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latin typeface="Arial" panose="020B0604020202020204" pitchFamily="34" charset="0"/>
              <a:cs typeface="Arial" panose="020B0604020202020204" pitchFamily="34" charset="0"/>
            </a:rPr>
            <a:t>Unapproved Procedures</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0.26931</cdr:x>
      <cdr:y>0.70463</cdr:y>
    </cdr:from>
    <cdr:to>
      <cdr:x>0.7116</cdr:x>
      <cdr:y>0.78258</cdr:y>
    </cdr:to>
    <cdr:sp macro="" textlink="">
      <cdr:nvSpPr>
        <cdr:cNvPr id="5" name="TextBox 4"/>
        <cdr:cNvSpPr txBox="1"/>
      </cdr:nvSpPr>
      <cdr:spPr>
        <a:xfrm xmlns:a="http://schemas.openxmlformats.org/drawingml/2006/main">
          <a:off x="4063187" y="6228347"/>
          <a:ext cx="6673095" cy="6890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latin typeface="Arial" panose="020B0604020202020204" pitchFamily="34" charset="0"/>
              <a:cs typeface="Arial" panose="020B0604020202020204" pitchFamily="34" charset="0"/>
            </a:rPr>
            <a:t>Personnel, Recordkeeping</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0.09072</cdr:x>
      <cdr:y>0.35799</cdr:y>
    </cdr:from>
    <cdr:to>
      <cdr:x>0.66672</cdr:x>
      <cdr:y>0.41983</cdr:y>
    </cdr:to>
    <cdr:sp macro="" textlink="">
      <cdr:nvSpPr>
        <cdr:cNvPr id="6" name="TextBox 5"/>
        <cdr:cNvSpPr txBox="1"/>
      </cdr:nvSpPr>
      <cdr:spPr>
        <a:xfrm xmlns:a="http://schemas.openxmlformats.org/drawingml/2006/main">
          <a:off x="1368750" y="3164305"/>
          <a:ext cx="8690459" cy="546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latin typeface="Arial" panose="020B0604020202020204" pitchFamily="34" charset="0"/>
              <a:cs typeface="Arial" panose="020B0604020202020204" pitchFamily="34" charset="0"/>
            </a:rPr>
            <a:t>Failure to Use Established Veterinary Practices</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0.08078</cdr:x>
      <cdr:y>0.47505</cdr:y>
    </cdr:from>
    <cdr:to>
      <cdr:x>0.61564</cdr:x>
      <cdr:y>0.52677</cdr:y>
    </cdr:to>
    <cdr:sp macro="" textlink="">
      <cdr:nvSpPr>
        <cdr:cNvPr id="7" name="TextBox 6"/>
        <cdr:cNvSpPr txBox="1"/>
      </cdr:nvSpPr>
      <cdr:spPr>
        <a:xfrm xmlns:a="http://schemas.openxmlformats.org/drawingml/2006/main">
          <a:off x="1218801" y="4199021"/>
          <a:ext cx="8069754" cy="4571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latin typeface="Arial" panose="020B0604020202020204" pitchFamily="34" charset="0"/>
              <a:cs typeface="Arial" panose="020B0604020202020204" pitchFamily="34" charset="0"/>
            </a:rPr>
            <a:t>Problems with Euthanasia, Humane Endpoints</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0.02135</cdr:x>
      <cdr:y>0.82033</cdr:y>
    </cdr:from>
    <cdr:to>
      <cdr:x>0.46099</cdr:x>
      <cdr:y>0.87161</cdr:y>
    </cdr:to>
    <cdr:sp macro="" textlink="">
      <cdr:nvSpPr>
        <cdr:cNvPr id="8" name="TextBox 7"/>
        <cdr:cNvSpPr txBox="1"/>
      </cdr:nvSpPr>
      <cdr:spPr>
        <a:xfrm xmlns:a="http://schemas.openxmlformats.org/drawingml/2006/main">
          <a:off x="322047" y="7251032"/>
          <a:ext cx="6633112" cy="453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latin typeface="Arial" panose="020B0604020202020204" pitchFamily="34" charset="0"/>
              <a:cs typeface="Arial" panose="020B0604020202020204" pitchFamily="34" charset="0"/>
            </a:rPr>
            <a:t>Problems with Housing</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0.48659</cdr:x>
      <cdr:y>0.23968</cdr:y>
    </cdr:from>
    <cdr:to>
      <cdr:x>0.74887</cdr:x>
      <cdr:y>0.29888</cdr:y>
    </cdr:to>
    <cdr:sp macro="" textlink="">
      <cdr:nvSpPr>
        <cdr:cNvPr id="9" name="TextBox 8"/>
        <cdr:cNvSpPr txBox="1"/>
      </cdr:nvSpPr>
      <cdr:spPr>
        <a:xfrm xmlns:a="http://schemas.openxmlformats.org/drawingml/2006/main">
          <a:off x="7341453" y="2118536"/>
          <a:ext cx="3957176" cy="523280"/>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US" sz="2800" dirty="0" smtClean="0">
              <a:latin typeface="Arial" panose="020B0604020202020204" pitchFamily="34" charset="0"/>
              <a:cs typeface="Arial" panose="020B0604020202020204" pitchFamily="34" charset="0"/>
            </a:rPr>
            <a:t>Inadequate Pain Relief </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0.18548</cdr:x>
      <cdr:y>0.58984</cdr:y>
    </cdr:from>
    <cdr:to>
      <cdr:x>0.59691</cdr:x>
      <cdr:y>0.64208</cdr:y>
    </cdr:to>
    <cdr:sp macro="" textlink="">
      <cdr:nvSpPr>
        <cdr:cNvPr id="10" name="TextBox 9"/>
        <cdr:cNvSpPr txBox="1"/>
      </cdr:nvSpPr>
      <cdr:spPr>
        <a:xfrm xmlns:a="http://schemas.openxmlformats.org/drawingml/2006/main">
          <a:off x="2798522" y="5213685"/>
          <a:ext cx="6207491" cy="461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latin typeface="Arial" panose="020B0604020202020204" pitchFamily="34" charset="0"/>
              <a:cs typeface="Arial" panose="020B0604020202020204" pitchFamily="34" charset="0"/>
            </a:rPr>
            <a:t>Dehydration, Starvation, Ventilation </a:t>
          </a:r>
          <a:endParaRPr lang="en-US" sz="2800" dirty="0">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4"/>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CF8E12-A546-4765-A515-9EF3971DFF67}"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F8E12-A546-4765-A515-9EF3971DFF67}"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205476"/>
            <a:ext cx="64514733" cy="1747596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205476"/>
            <a:ext cx="192708527" cy="1747596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F8E12-A546-4765-A515-9EF3971DFF67}"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F8E12-A546-4765-A515-9EF3971DFF67}"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2"/>
            <a:ext cx="43525440" cy="762762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F8E12-A546-4765-A515-9EF3971DFF67}"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47792641"/>
            <a:ext cx="128611627" cy="135172452"/>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4" y="47792641"/>
            <a:ext cx="128611633" cy="135172452"/>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F8E12-A546-4765-A515-9EF3971DFF67}"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8596633"/>
            <a:ext cx="22625053" cy="358266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560321" y="12179300"/>
            <a:ext cx="22625053" cy="2212721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F8E12-A546-4765-A515-9EF3971DFF67}" type="datetimeFigureOut">
              <a:rPr lang="en-US" smtClean="0"/>
              <a:pPr/>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CF8E12-A546-4765-A515-9EF3971DFF67}"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F8E12-A546-4765-A515-9EF3971DFF67}" type="datetimeFigureOut">
              <a:rPr lang="en-US" smtClean="0"/>
              <a:pPr/>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529080"/>
            <a:ext cx="16846553" cy="650748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8036563"/>
            <a:ext cx="16846553" cy="2626995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F8E12-A546-4765-A515-9EF3971DFF67}"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1"/>
            <a:ext cx="30723840" cy="317373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10036813" y="30057094"/>
            <a:ext cx="30723840" cy="450722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F8E12-A546-4765-A515-9EF3971DFF67}"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0E3F-544A-420B-9A6A-607DD0C4F1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4"/>
            <a:ext cx="46085760" cy="25345392"/>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EACF8E12-A546-4765-A515-9EF3971DFF67}" type="datetimeFigureOut">
              <a:rPr lang="en-US" smtClean="0"/>
              <a:pPr/>
              <a:t>8/10/2017</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2C4E0E3F-544A-420B-9A6A-607DD0C4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jpe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chart" Target="../charts/chart1.xml"/><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63160" y="25114655"/>
            <a:ext cx="15727680" cy="12070945"/>
          </a:xfrm>
          <a:prstGeom prst="roundRect">
            <a:avLst>
              <a:gd name="adj" fmla="val 522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0" y="0"/>
            <a:ext cx="51206400" cy="6019800"/>
          </a:xfrm>
          <a:prstGeom prst="rect">
            <a:avLst/>
          </a:prstGeom>
          <a:gradFill flip="none" rotWithShape="1">
            <a:gsLst>
              <a:gs pos="0">
                <a:schemeClr val="accent1">
                  <a:alpha val="8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49680" y="22591693"/>
            <a:ext cx="15453360" cy="523220"/>
          </a:xfrm>
          <a:prstGeom prst="rect">
            <a:avLst/>
          </a:prstGeom>
          <a:noFill/>
        </p:spPr>
        <p:txBody>
          <a:bodyPr wrap="square" rtlCol="0">
            <a:spAutoFit/>
          </a:bodyPr>
          <a:lstStyle/>
          <a:p>
            <a:r>
              <a:rPr lang="en-US" sz="2800" dirty="0" smtClean="0">
                <a:latin typeface="Arial" pitchFamily="34" charset="0"/>
                <a:cs typeface="Arial" pitchFamily="34" charset="0"/>
              </a:rPr>
              <a:t>We grouped the animal welfare violations in the reports obtained via FOIA into eight categories.</a:t>
            </a:r>
          </a:p>
        </p:txBody>
      </p:sp>
      <p:pic>
        <p:nvPicPr>
          <p:cNvPr id="7" name="Picture 85" descr="http://fsap.peta.local/groups/PROD/Shared%20Documents/Image%20Requests/PETA%20LOGOS/PETA%20and%20BUNNY%20LOGO%20OPTIONS/hi-res%20%20lo-res%20jpgs/PETABUNNYNAMEwhiteonblue300.jpg"/>
          <p:cNvPicPr>
            <a:picLocks noChangeAspect="1" noChangeArrowheads="1"/>
          </p:cNvPicPr>
          <p:nvPr/>
        </p:nvPicPr>
        <p:blipFill>
          <a:blip r:embed="rId2" cstate="print"/>
          <a:srcRect l="6250" t="7138" r="6250" b="7195"/>
          <a:stretch>
            <a:fillRect/>
          </a:stretch>
        </p:blipFill>
        <p:spPr bwMode="auto">
          <a:xfrm>
            <a:off x="1447800" y="990599"/>
            <a:ext cx="3810000" cy="4352965"/>
          </a:xfrm>
          <a:prstGeom prst="rect">
            <a:avLst/>
          </a:prstGeom>
          <a:noFill/>
          <a:ln w="9525">
            <a:noFill/>
            <a:miter lim="800000"/>
            <a:headEnd/>
            <a:tailEnd/>
          </a:ln>
        </p:spPr>
      </p:pic>
      <p:sp>
        <p:nvSpPr>
          <p:cNvPr id="8" name="Rectangle 7"/>
          <p:cNvSpPr/>
          <p:nvPr/>
        </p:nvSpPr>
        <p:spPr>
          <a:xfrm>
            <a:off x="4114800" y="609600"/>
            <a:ext cx="45339000" cy="2800767"/>
          </a:xfrm>
          <a:prstGeom prst="rect">
            <a:avLst/>
          </a:prstGeom>
        </p:spPr>
        <p:txBody>
          <a:bodyPr wrap="square">
            <a:spAutoFit/>
          </a:bodyPr>
          <a:lstStyle/>
          <a:p>
            <a:pPr algn="ctr"/>
            <a:r>
              <a:rPr lang="en-US" sz="8500" b="1" dirty="0" smtClean="0">
                <a:latin typeface="Arial" pitchFamily="34" charset="0"/>
                <a:cs typeface="Arial" pitchFamily="34" charset="0"/>
              </a:rPr>
              <a:t>Some Animals are More Equal than Others:</a:t>
            </a:r>
            <a:br>
              <a:rPr lang="en-US" sz="8500" b="1" dirty="0" smtClean="0">
                <a:latin typeface="Arial" pitchFamily="34" charset="0"/>
                <a:cs typeface="Arial" pitchFamily="34" charset="0"/>
              </a:rPr>
            </a:br>
            <a:r>
              <a:rPr lang="en-US" sz="8500" b="1" dirty="0" smtClean="0">
                <a:latin typeface="Arial" pitchFamily="34" charset="0"/>
                <a:cs typeface="Arial" pitchFamily="34" charset="0"/>
              </a:rPr>
              <a:t>Implications of the Exclusion of Mice and Rats from the U.S. Animal Welfare Act</a:t>
            </a:r>
            <a:endParaRPr lang="en-US" sz="8500" dirty="0">
              <a:latin typeface="Arial" pitchFamily="34" charset="0"/>
              <a:cs typeface="Arial" pitchFamily="34" charset="0"/>
            </a:endParaRPr>
          </a:p>
        </p:txBody>
      </p:sp>
      <p:sp>
        <p:nvSpPr>
          <p:cNvPr id="10" name="TextBox 9"/>
          <p:cNvSpPr txBox="1"/>
          <p:nvPr/>
        </p:nvSpPr>
        <p:spPr>
          <a:xfrm>
            <a:off x="19344379" y="3733800"/>
            <a:ext cx="14879843" cy="954107"/>
          </a:xfrm>
          <a:prstGeom prst="rect">
            <a:avLst/>
          </a:prstGeom>
          <a:noFill/>
        </p:spPr>
        <p:txBody>
          <a:bodyPr wrap="none" rtlCol="0">
            <a:spAutoFit/>
          </a:bodyPr>
          <a:lstStyle/>
          <a:p>
            <a:r>
              <a:rPr lang="en-US" sz="5600" dirty="0" smtClean="0">
                <a:latin typeface="Arial" pitchFamily="34" charset="0"/>
                <a:cs typeface="Arial" pitchFamily="34" charset="0"/>
              </a:rPr>
              <a:t>Frances Cheng, Ph.D.</a:t>
            </a:r>
            <a:r>
              <a:rPr lang="en-US" sz="5600" baseline="30000" dirty="0" smtClean="0">
                <a:latin typeface="Arial" pitchFamily="34" charset="0"/>
                <a:cs typeface="Arial" pitchFamily="34" charset="0"/>
              </a:rPr>
              <a:t>1</a:t>
            </a:r>
            <a:r>
              <a:rPr lang="en-US" sz="5600" dirty="0" smtClean="0">
                <a:latin typeface="Arial" pitchFamily="34" charset="0"/>
                <a:cs typeface="Arial" pitchFamily="34" charset="0"/>
              </a:rPr>
              <a:t>; Alka Chandna, Ph.D.</a:t>
            </a:r>
            <a:r>
              <a:rPr lang="en-US" sz="5600" baseline="30000" dirty="0" smtClean="0">
                <a:latin typeface="Arial" pitchFamily="34" charset="0"/>
                <a:cs typeface="Arial" pitchFamily="34" charset="0"/>
              </a:rPr>
              <a:t>1</a:t>
            </a:r>
            <a:endParaRPr lang="en-US" sz="5600" baseline="30000" dirty="0">
              <a:latin typeface="Arial" pitchFamily="34" charset="0"/>
              <a:cs typeface="Arial" pitchFamily="34" charset="0"/>
            </a:endParaRPr>
          </a:p>
        </p:txBody>
      </p:sp>
      <p:sp>
        <p:nvSpPr>
          <p:cNvPr id="11" name="TextBox 10"/>
          <p:cNvSpPr txBox="1"/>
          <p:nvPr/>
        </p:nvSpPr>
        <p:spPr>
          <a:xfrm>
            <a:off x="16757100" y="4724400"/>
            <a:ext cx="20054401" cy="954107"/>
          </a:xfrm>
          <a:prstGeom prst="rect">
            <a:avLst/>
          </a:prstGeom>
          <a:noFill/>
        </p:spPr>
        <p:txBody>
          <a:bodyPr wrap="none" rtlCol="0">
            <a:spAutoFit/>
          </a:bodyPr>
          <a:lstStyle/>
          <a:p>
            <a:r>
              <a:rPr lang="en-US" sz="5400" baseline="30000" dirty="0" smtClean="0">
                <a:latin typeface="Arial" pitchFamily="34" charset="0"/>
                <a:cs typeface="Arial" pitchFamily="34" charset="0"/>
              </a:rPr>
              <a:t>1</a:t>
            </a:r>
            <a:r>
              <a:rPr lang="en-US" sz="5600" dirty="0" smtClean="0">
                <a:latin typeface="Arial" pitchFamily="34" charset="0"/>
                <a:cs typeface="Arial" pitchFamily="34" charset="0"/>
              </a:rPr>
              <a:t>People for the Ethical Treatment of Animals, Norfolk, VA, USA</a:t>
            </a:r>
            <a:endParaRPr lang="en-US" sz="5600" dirty="0">
              <a:latin typeface="Arial" pitchFamily="34" charset="0"/>
              <a:cs typeface="Arial" pitchFamily="34" charset="0"/>
            </a:endParaRPr>
          </a:p>
        </p:txBody>
      </p:sp>
      <p:sp>
        <p:nvSpPr>
          <p:cNvPr id="13" name="Rounded Rectangle 12"/>
          <p:cNvSpPr/>
          <p:nvPr/>
        </p:nvSpPr>
        <p:spPr>
          <a:xfrm>
            <a:off x="1112520" y="6689053"/>
            <a:ext cx="15727680" cy="6112547"/>
          </a:xfrm>
          <a:prstGeom prst="roundRect">
            <a:avLst>
              <a:gd name="adj" fmla="val 970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able 46"/>
          <p:cNvGraphicFramePr>
            <a:graphicFrameLocks noGrp="1"/>
          </p:cNvGraphicFramePr>
          <p:nvPr>
            <p:extLst>
              <p:ext uri="{D42A27DB-BD31-4B8C-83A1-F6EECF244321}">
                <p14:modId xmlns:p14="http://schemas.microsoft.com/office/powerpoint/2010/main" val="2456891159"/>
              </p:ext>
            </p:extLst>
          </p:nvPr>
        </p:nvGraphicFramePr>
        <p:xfrm>
          <a:off x="18213769" y="7543800"/>
          <a:ext cx="14626462" cy="15064840"/>
        </p:xfrm>
        <a:graphic>
          <a:graphicData uri="http://schemas.openxmlformats.org/drawingml/2006/table">
            <a:tbl>
              <a:tblPr/>
              <a:tblGrid>
                <a:gridCol w="1720760">
                  <a:extLst>
                    <a:ext uri="{9D8B030D-6E8A-4147-A177-3AD203B41FA5}">
                      <a16:colId xmlns:a16="http://schemas.microsoft.com/office/drawing/2014/main" val="20000"/>
                    </a:ext>
                  </a:extLst>
                </a:gridCol>
                <a:gridCol w="6520694">
                  <a:extLst>
                    <a:ext uri="{9D8B030D-6E8A-4147-A177-3AD203B41FA5}">
                      <a16:colId xmlns:a16="http://schemas.microsoft.com/office/drawing/2014/main" val="20001"/>
                    </a:ext>
                  </a:extLst>
                </a:gridCol>
                <a:gridCol w="1778884">
                  <a:extLst>
                    <a:ext uri="{9D8B030D-6E8A-4147-A177-3AD203B41FA5}">
                      <a16:colId xmlns:a16="http://schemas.microsoft.com/office/drawing/2014/main" val="20002"/>
                    </a:ext>
                  </a:extLst>
                </a:gridCol>
                <a:gridCol w="2505085">
                  <a:extLst>
                    <a:ext uri="{9D8B030D-6E8A-4147-A177-3AD203B41FA5}">
                      <a16:colId xmlns:a16="http://schemas.microsoft.com/office/drawing/2014/main" val="20003"/>
                    </a:ext>
                  </a:extLst>
                </a:gridCol>
                <a:gridCol w="2101039">
                  <a:extLst>
                    <a:ext uri="{9D8B030D-6E8A-4147-A177-3AD203B41FA5}">
                      <a16:colId xmlns:a16="http://schemas.microsoft.com/office/drawing/2014/main" val="20004"/>
                    </a:ext>
                  </a:extLst>
                </a:gridCol>
              </a:tblGrid>
              <a:tr h="1720711">
                <a:tc>
                  <a:txBody>
                    <a:bodyPr/>
                    <a:lstStyle/>
                    <a:p>
                      <a:pPr marL="0" marR="0" algn="ctr">
                        <a:spcBef>
                          <a:spcPts val="0"/>
                        </a:spcBef>
                        <a:spcAft>
                          <a:spcPts val="0"/>
                        </a:spcAft>
                      </a:pPr>
                      <a:r>
                        <a:rPr lang="en-US" sz="2800" b="1" dirty="0" smtClean="0">
                          <a:solidFill>
                            <a:schemeClr val="bg1"/>
                          </a:solidFill>
                          <a:latin typeface="Arial" pitchFamily="34" charset="0"/>
                          <a:ea typeface="Calibri"/>
                          <a:cs typeface="Arial" pitchFamily="34" charset="0"/>
                        </a:rPr>
                        <a:t>Funding</a:t>
                      </a:r>
                    </a:p>
                    <a:p>
                      <a:pPr marL="0" marR="0" algn="ctr">
                        <a:spcBef>
                          <a:spcPts val="0"/>
                        </a:spcBef>
                        <a:spcAft>
                          <a:spcPts val="0"/>
                        </a:spcAft>
                      </a:pPr>
                      <a:r>
                        <a:rPr lang="en-US" sz="2800" b="1" dirty="0" smtClean="0">
                          <a:solidFill>
                            <a:schemeClr val="bg1"/>
                          </a:solidFill>
                          <a:latin typeface="Arial" pitchFamily="34" charset="0"/>
                          <a:ea typeface="Calibri"/>
                          <a:cs typeface="Arial" pitchFamily="34" charset="0"/>
                        </a:rPr>
                        <a:t>ranking</a:t>
                      </a:r>
                      <a:endParaRPr lang="en-US" sz="2800" b="1" dirty="0">
                        <a:solidFill>
                          <a:schemeClr val="bg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800" b="1" dirty="0">
                          <a:solidFill>
                            <a:schemeClr val="bg1"/>
                          </a:solidFill>
                          <a:latin typeface="Arial" pitchFamily="34" charset="0"/>
                          <a:ea typeface="Calibri"/>
                          <a:cs typeface="Arial" pitchFamily="34" charset="0"/>
                        </a:rPr>
                        <a:t>Name of </a:t>
                      </a:r>
                      <a:r>
                        <a:rPr lang="en-US" sz="2800" b="1" dirty="0" smtClean="0">
                          <a:solidFill>
                            <a:schemeClr val="bg1"/>
                          </a:solidFill>
                          <a:latin typeface="Arial" pitchFamily="34" charset="0"/>
                          <a:ea typeface="Calibri"/>
                          <a:cs typeface="Arial" pitchFamily="34" charset="0"/>
                        </a:rPr>
                        <a:t>Institution</a:t>
                      </a:r>
                      <a:endParaRPr lang="en-US" sz="2800" b="1" dirty="0">
                        <a:solidFill>
                          <a:schemeClr val="bg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800" b="1" dirty="0" smtClean="0">
                          <a:solidFill>
                            <a:schemeClr val="bg1"/>
                          </a:solidFill>
                          <a:latin typeface="Arial" pitchFamily="34" charset="0"/>
                          <a:ea typeface="Calibri"/>
                          <a:cs typeface="Arial" pitchFamily="34" charset="0"/>
                        </a:rPr>
                        <a:t>Funding (millions)</a:t>
                      </a:r>
                      <a:endParaRPr lang="en-US" sz="2800" b="1" dirty="0">
                        <a:solidFill>
                          <a:schemeClr val="bg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800" b="1" dirty="0" smtClean="0">
                          <a:solidFill>
                            <a:schemeClr val="bg1"/>
                          </a:solidFill>
                          <a:latin typeface="Arial" pitchFamily="34" charset="0"/>
                          <a:ea typeface="Calibri"/>
                          <a:cs typeface="Arial" pitchFamily="34" charset="0"/>
                        </a:rPr>
                        <a:t>Number</a:t>
                      </a:r>
                      <a:r>
                        <a:rPr lang="en-US" sz="2800" b="1" baseline="0" dirty="0" smtClean="0">
                          <a:solidFill>
                            <a:schemeClr val="bg1"/>
                          </a:solidFill>
                          <a:latin typeface="Arial" pitchFamily="34" charset="0"/>
                          <a:ea typeface="Calibri"/>
                          <a:cs typeface="Arial" pitchFamily="34" charset="0"/>
                        </a:rPr>
                        <a:t> of </a:t>
                      </a:r>
                      <a:r>
                        <a:rPr lang="en-US" sz="2800" b="1" baseline="0" dirty="0" smtClean="0">
                          <a:solidFill>
                            <a:schemeClr val="bg1"/>
                          </a:solidFill>
                          <a:latin typeface="Arial" pitchFamily="34" charset="0"/>
                          <a:ea typeface="Calibri"/>
                          <a:cs typeface="Arial" pitchFamily="34" charset="0"/>
                        </a:rPr>
                        <a:t>reported violations </a:t>
                      </a:r>
                      <a:r>
                        <a:rPr lang="en-US" sz="2800" b="1" baseline="0" dirty="0" smtClean="0">
                          <a:solidFill>
                            <a:schemeClr val="bg1"/>
                          </a:solidFill>
                          <a:latin typeface="Arial" pitchFamily="34" charset="0"/>
                          <a:ea typeface="Calibri"/>
                          <a:cs typeface="Arial" pitchFamily="34" charset="0"/>
                        </a:rPr>
                        <a:t>involving mice &amp; rats </a:t>
                      </a:r>
                      <a:endParaRPr lang="en-US" sz="2800" b="1" dirty="0">
                        <a:solidFill>
                          <a:schemeClr val="bg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2800" b="1" baseline="0" dirty="0" smtClean="0">
                          <a:solidFill>
                            <a:schemeClr val="bg1"/>
                          </a:solidFill>
                          <a:latin typeface="Arial" pitchFamily="34" charset="0"/>
                          <a:ea typeface="Calibri"/>
                          <a:cs typeface="Arial" pitchFamily="34" charset="0"/>
                        </a:rPr>
                        <a:t>Percentage incidents where numbers of mice &amp; rats affected was not reported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Johns Hopkins </a:t>
                      </a:r>
                      <a:r>
                        <a:rPr lang="en-US" sz="2800" dirty="0" smtClean="0">
                          <a:latin typeface="Arial" pitchFamily="34" charset="0"/>
                          <a:ea typeface="Calibri"/>
                          <a:cs typeface="Arial" pitchFamily="34" charset="0"/>
                        </a:rPr>
                        <a:t>University</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482</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0</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NA</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California, San </a:t>
                      </a:r>
                      <a:r>
                        <a:rPr lang="en-US" sz="2800" dirty="0" smtClean="0">
                          <a:latin typeface="Arial" pitchFamily="34" charset="0"/>
                          <a:ea typeface="Calibri"/>
                          <a:cs typeface="Arial" pitchFamily="34" charset="0"/>
                        </a:rPr>
                        <a:t>Francisco</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423</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22</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72.7%</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a:t>
                      </a:r>
                      <a:r>
                        <a:rPr lang="en-US" sz="2800" dirty="0" smtClean="0">
                          <a:latin typeface="Arial" pitchFamily="34" charset="0"/>
                          <a:ea typeface="Calibri"/>
                          <a:cs typeface="Arial" pitchFamily="34" charset="0"/>
                        </a:rPr>
                        <a:t>Michigan</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386</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52</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43.5%</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a:t>
                      </a:r>
                      <a:r>
                        <a:rPr lang="en-US" sz="2800" dirty="0" smtClean="0">
                          <a:latin typeface="Arial" pitchFamily="34" charset="0"/>
                          <a:ea typeface="Calibri"/>
                          <a:cs typeface="Arial" pitchFamily="34" charset="0"/>
                        </a:rPr>
                        <a:t>Pittsburgh</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363</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b="1" dirty="0" smtClean="0">
                          <a:solidFill>
                            <a:schemeClr val="tx1"/>
                          </a:solidFill>
                          <a:latin typeface="Arial" pitchFamily="34" charset="0"/>
                          <a:ea typeface="Calibri"/>
                          <a:cs typeface="Arial" pitchFamily="34" charset="0"/>
                        </a:rPr>
                        <a:t>53</a:t>
                      </a:r>
                      <a:endParaRPr lang="en-US" sz="2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31.9%</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a:t>
                      </a:r>
                      <a:r>
                        <a:rPr lang="en-US" sz="2800" dirty="0" smtClean="0">
                          <a:latin typeface="Arial" pitchFamily="34" charset="0"/>
                          <a:ea typeface="Calibri"/>
                          <a:cs typeface="Arial" pitchFamily="34" charset="0"/>
                        </a:rPr>
                        <a:t>Pennsylvania</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352</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8</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0%*</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Stanford </a:t>
                      </a:r>
                      <a:r>
                        <a:rPr lang="en-US" sz="2800" dirty="0" smtClean="0">
                          <a:latin typeface="Arial" pitchFamily="34" charset="0"/>
                          <a:ea typeface="Calibri"/>
                          <a:cs typeface="Arial" pitchFamily="34" charset="0"/>
                        </a:rPr>
                        <a:t>University</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324</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2</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0%*</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Yale </a:t>
                      </a:r>
                      <a:r>
                        <a:rPr lang="en-US" sz="2800" dirty="0" smtClean="0">
                          <a:latin typeface="Arial" pitchFamily="34" charset="0"/>
                          <a:ea typeface="Calibri"/>
                          <a:cs typeface="Arial" pitchFamily="34" charset="0"/>
                        </a:rPr>
                        <a:t>University</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314</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39</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9.09%</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Columbia University Health </a:t>
                      </a:r>
                      <a:r>
                        <a:rPr lang="en-US" sz="2800" dirty="0" smtClean="0">
                          <a:latin typeface="Arial" pitchFamily="34" charset="0"/>
                          <a:ea typeface="Calibri"/>
                          <a:cs typeface="Arial" pitchFamily="34" charset="0"/>
                        </a:rPr>
                        <a:t>Sciences</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304</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7</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42.9%</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California, San </a:t>
                      </a:r>
                      <a:r>
                        <a:rPr lang="en-US" sz="2800" dirty="0" smtClean="0">
                          <a:latin typeface="Arial" pitchFamily="34" charset="0"/>
                          <a:ea typeface="Calibri"/>
                          <a:cs typeface="Arial" pitchFamily="34" charset="0"/>
                        </a:rPr>
                        <a:t>Diego</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302</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7</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75.0%</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North Carolina, Chapel </a:t>
                      </a:r>
                      <a:r>
                        <a:rPr lang="en-US" sz="2800" dirty="0" smtClean="0">
                          <a:latin typeface="Arial" pitchFamily="34" charset="0"/>
                          <a:ea typeface="Calibri"/>
                          <a:cs typeface="Arial" pitchFamily="34" charset="0"/>
                        </a:rPr>
                        <a:t>Hill</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301</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34</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b="0" dirty="0" smtClean="0">
                          <a:latin typeface="Arial" pitchFamily="34" charset="0"/>
                          <a:ea typeface="Calibri"/>
                          <a:cs typeface="Arial" pitchFamily="34" charset="0"/>
                        </a:rPr>
                        <a:t>54.2%</a:t>
                      </a:r>
                      <a:endParaRPr lang="en-US" sz="2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0"/>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Washington </a:t>
                      </a:r>
                      <a:r>
                        <a:rPr lang="en-US" sz="2800" dirty="0" smtClean="0">
                          <a:latin typeface="Arial" pitchFamily="34" charset="0"/>
                          <a:ea typeface="Calibri"/>
                          <a:cs typeface="Arial" pitchFamily="34" charset="0"/>
                        </a:rPr>
                        <a:t>University</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296</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8</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83.3%</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Duke </a:t>
                      </a:r>
                      <a:r>
                        <a:rPr lang="en-US" sz="2800" dirty="0" smtClean="0">
                          <a:latin typeface="Arial" pitchFamily="34" charset="0"/>
                          <a:ea typeface="Calibri"/>
                          <a:cs typeface="Arial" pitchFamily="34" charset="0"/>
                        </a:rPr>
                        <a:t>University</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295</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13</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25.0%</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2"/>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a:t>
                      </a:r>
                      <a:r>
                        <a:rPr lang="en-US" sz="2800" dirty="0" smtClean="0">
                          <a:latin typeface="Arial" pitchFamily="34" charset="0"/>
                          <a:ea typeface="Calibri"/>
                          <a:cs typeface="Arial" pitchFamily="34" charset="0"/>
                        </a:rPr>
                        <a:t>Washington</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292</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016124" rtl="0" eaLnBrk="1" fontAlgn="auto" latinLnBrk="0" hangingPunct="1">
                        <a:lnSpc>
                          <a:spcPct val="100000"/>
                        </a:lnSpc>
                        <a:spcBef>
                          <a:spcPts val="0"/>
                        </a:spcBef>
                        <a:spcAft>
                          <a:spcPts val="0"/>
                        </a:spcAft>
                        <a:buClrTx/>
                        <a:buSzTx/>
                        <a:buFontTx/>
                        <a:buNone/>
                        <a:tabLst/>
                        <a:defRPr/>
                      </a:pPr>
                      <a:r>
                        <a:rPr lang="en-US" sz="2800" b="0" dirty="0" smtClean="0">
                          <a:latin typeface="Arial" pitchFamily="34" charset="0"/>
                          <a:ea typeface="Calibri"/>
                          <a:cs typeface="Arial" pitchFamily="34" charset="0"/>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5016124" rtl="0" eaLnBrk="1" fontAlgn="auto" latinLnBrk="0" hangingPunct="1">
                        <a:lnSpc>
                          <a:spcPct val="100000"/>
                        </a:lnSpc>
                        <a:spcBef>
                          <a:spcPts val="0"/>
                        </a:spcBef>
                        <a:spcAft>
                          <a:spcPts val="0"/>
                        </a:spcAft>
                        <a:buClrTx/>
                        <a:buSzTx/>
                        <a:buFontTx/>
                        <a:buNone/>
                        <a:tabLst/>
                        <a:defRPr/>
                      </a:pPr>
                      <a:r>
                        <a:rPr lang="en-US" sz="2800" dirty="0" smtClean="0">
                          <a:latin typeface="Arial" pitchFamily="34" charset="0"/>
                          <a:ea typeface="Calibri"/>
                          <a:cs typeface="Arial" pitchFamily="34" charset="0"/>
                        </a:rPr>
                        <a:t>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Massachusetts General </a:t>
                      </a:r>
                      <a:r>
                        <a:rPr lang="en-US" sz="2800" dirty="0" smtClean="0">
                          <a:latin typeface="Arial" pitchFamily="34" charset="0"/>
                          <a:ea typeface="Calibri"/>
                          <a:cs typeface="Arial" pitchFamily="34" charset="0"/>
                        </a:rPr>
                        <a:t>Hospital</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290</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25</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35.7%</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4"/>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Brigham and Women’s </a:t>
                      </a:r>
                      <a:r>
                        <a:rPr lang="en-US" sz="2800" dirty="0" smtClean="0">
                          <a:latin typeface="Arial" pitchFamily="34" charset="0"/>
                          <a:ea typeface="Calibri"/>
                          <a:cs typeface="Arial" pitchFamily="34" charset="0"/>
                        </a:rPr>
                        <a:t>Hospital</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287</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23</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b="0" dirty="0" smtClean="0">
                          <a:latin typeface="Arial" pitchFamily="34" charset="0"/>
                          <a:ea typeface="Calibri"/>
                          <a:cs typeface="Arial" pitchFamily="34" charset="0"/>
                        </a:rPr>
                        <a:t>50.0%</a:t>
                      </a:r>
                      <a:endParaRPr lang="en-US" sz="2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California, Los </a:t>
                      </a:r>
                      <a:r>
                        <a:rPr lang="en-US" sz="2800" dirty="0" smtClean="0">
                          <a:latin typeface="Arial" pitchFamily="34" charset="0"/>
                          <a:ea typeface="Calibri"/>
                          <a:cs typeface="Arial" pitchFamily="34" charset="0"/>
                        </a:rPr>
                        <a:t>Angeles</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287</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8</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40.0%</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6"/>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Emory </a:t>
                      </a:r>
                      <a:r>
                        <a:rPr lang="en-US" sz="2800" dirty="0" smtClean="0">
                          <a:latin typeface="Arial" pitchFamily="34" charset="0"/>
                          <a:ea typeface="Calibri"/>
                          <a:cs typeface="Arial" pitchFamily="34" charset="0"/>
                        </a:rPr>
                        <a:t>University</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223</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18</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33.3%</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Icahn School of Medicine at Mount </a:t>
                      </a:r>
                      <a:r>
                        <a:rPr lang="en-US" sz="2800" dirty="0" smtClean="0">
                          <a:latin typeface="Arial" pitchFamily="34" charset="0"/>
                          <a:ea typeface="Calibri"/>
                          <a:cs typeface="Arial" pitchFamily="34" charset="0"/>
                        </a:rPr>
                        <a:t>Sinai</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220</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4</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100%</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8"/>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a:t>
                      </a:r>
                      <a:r>
                        <a:rPr lang="en-US" sz="2800" dirty="0" smtClean="0">
                          <a:latin typeface="Arial" pitchFamily="34" charset="0"/>
                          <a:ea typeface="Calibri"/>
                          <a:cs typeface="Arial" pitchFamily="34" charset="0"/>
                        </a:rPr>
                        <a:t>Wisconsin-Madison</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211</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14</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smtClean="0">
                          <a:latin typeface="Arial" pitchFamily="34" charset="0"/>
                          <a:ea typeface="Calibri"/>
                          <a:cs typeface="Arial" pitchFamily="34" charset="0"/>
                        </a:rPr>
                        <a:t>30.8%</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582554">
                <a:tc>
                  <a:txBody>
                    <a:bodyPr/>
                    <a:lstStyle/>
                    <a:p>
                      <a:pPr marL="0" marR="0" algn="ctr">
                        <a:spcBef>
                          <a:spcPts val="0"/>
                        </a:spcBef>
                        <a:spcAft>
                          <a:spcPts val="0"/>
                        </a:spcAft>
                      </a:pPr>
                      <a:r>
                        <a:rPr lang="en-US" sz="2800" dirty="0">
                          <a:latin typeface="Arial" pitchFamily="34" charset="0"/>
                          <a:ea typeface="Calibri"/>
                          <a:cs typeface="Arial"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University of </a:t>
                      </a:r>
                      <a:r>
                        <a:rPr lang="en-US" sz="2800" dirty="0" smtClean="0">
                          <a:latin typeface="Arial" pitchFamily="34" charset="0"/>
                          <a:ea typeface="Calibri"/>
                          <a:cs typeface="Arial" pitchFamily="34" charset="0"/>
                        </a:rPr>
                        <a:t>Minnesota</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dirty="0">
                          <a:latin typeface="Arial" pitchFamily="34" charset="0"/>
                          <a:ea typeface="Calibri"/>
                          <a:cs typeface="Arial" pitchFamily="34" charset="0"/>
                        </a:rPr>
                        <a:t>$</a:t>
                      </a:r>
                      <a:r>
                        <a:rPr lang="en-US" sz="2800" dirty="0" smtClean="0">
                          <a:latin typeface="Arial" pitchFamily="34" charset="0"/>
                          <a:ea typeface="Calibri"/>
                          <a:cs typeface="Arial" pitchFamily="34" charset="0"/>
                        </a:rPr>
                        <a:t>205</a:t>
                      </a:r>
                      <a:endParaRPr lang="en-US" sz="2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60</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2800" b="1" dirty="0" smtClean="0">
                          <a:latin typeface="Arial" pitchFamily="34" charset="0"/>
                          <a:ea typeface="Calibri"/>
                          <a:cs typeface="Arial" pitchFamily="34" charset="0"/>
                        </a:rPr>
                        <a:t>60.0%</a:t>
                      </a:r>
                      <a:endParaRPr lang="en-US" sz="28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0"/>
                  </a:ext>
                </a:extLst>
              </a:tr>
            </a:tbl>
          </a:graphicData>
        </a:graphic>
      </p:graphicFrame>
      <p:sp>
        <p:nvSpPr>
          <p:cNvPr id="83" name="Rounded Rectangle 82"/>
          <p:cNvSpPr/>
          <p:nvPr/>
        </p:nvSpPr>
        <p:spPr>
          <a:xfrm>
            <a:off x="17663160" y="6689053"/>
            <a:ext cx="15727680" cy="17694948"/>
          </a:xfrm>
          <a:prstGeom prst="roundRect">
            <a:avLst>
              <a:gd name="adj" fmla="val 413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112520" y="21945600"/>
            <a:ext cx="15727680" cy="15240000"/>
          </a:xfrm>
          <a:prstGeom prst="roundRect">
            <a:avLst>
              <a:gd name="adj" fmla="val 372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34213800" y="6689053"/>
            <a:ext cx="15727680" cy="7484147"/>
          </a:xfrm>
          <a:prstGeom prst="roundRect">
            <a:avLst>
              <a:gd name="adj" fmla="val 893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9" name="Table 68"/>
          <p:cNvGraphicFramePr>
            <a:graphicFrameLocks noGrp="1"/>
          </p:cNvGraphicFramePr>
          <p:nvPr>
            <p:extLst>
              <p:ext uri="{D42A27DB-BD31-4B8C-83A1-F6EECF244321}">
                <p14:modId xmlns:p14="http://schemas.microsoft.com/office/powerpoint/2010/main" val="2158272529"/>
              </p:ext>
            </p:extLst>
          </p:nvPr>
        </p:nvGraphicFramePr>
        <p:xfrm>
          <a:off x="34853880" y="7467600"/>
          <a:ext cx="14447520" cy="6458784"/>
        </p:xfrm>
        <a:graphic>
          <a:graphicData uri="http://schemas.openxmlformats.org/drawingml/2006/table">
            <a:tbl>
              <a:tblPr/>
              <a:tblGrid>
                <a:gridCol w="7162800">
                  <a:extLst>
                    <a:ext uri="{9D8B030D-6E8A-4147-A177-3AD203B41FA5}">
                      <a16:colId xmlns:a16="http://schemas.microsoft.com/office/drawing/2014/main" val="20000"/>
                    </a:ext>
                  </a:extLst>
                </a:gridCol>
                <a:gridCol w="7284720">
                  <a:extLst>
                    <a:ext uri="{9D8B030D-6E8A-4147-A177-3AD203B41FA5}">
                      <a16:colId xmlns:a16="http://schemas.microsoft.com/office/drawing/2014/main" val="20001"/>
                    </a:ext>
                  </a:extLst>
                </a:gridCol>
              </a:tblGrid>
              <a:tr h="1449791">
                <a:tc>
                  <a:txBody>
                    <a:bodyPr/>
                    <a:lstStyle/>
                    <a:p>
                      <a:pPr marL="0" marR="0" indent="0" algn="ctr" defTabSz="5016124"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latin typeface="Arial" pitchFamily="34" charset="0"/>
                          <a:ea typeface="Calibri"/>
                          <a:cs typeface="Arial" pitchFamily="34" charset="0"/>
                        </a:rPr>
                        <a:t>Institutions</a:t>
                      </a:r>
                      <a:r>
                        <a:rPr lang="en-US" sz="3200" b="1" baseline="0" dirty="0" smtClean="0">
                          <a:solidFill>
                            <a:schemeClr val="bg1"/>
                          </a:solidFill>
                          <a:latin typeface="Arial" pitchFamily="34" charset="0"/>
                          <a:ea typeface="Calibri"/>
                          <a:cs typeface="Arial" pitchFamily="34" charset="0"/>
                        </a:rPr>
                        <a:t> with the most</a:t>
                      </a:r>
                      <a:r>
                        <a:rPr lang="en-US" sz="3200" b="1" dirty="0" smtClean="0">
                          <a:solidFill>
                            <a:schemeClr val="bg1"/>
                          </a:solidFill>
                          <a:latin typeface="Arial" pitchFamily="34" charset="0"/>
                          <a:ea typeface="Calibri"/>
                          <a:cs typeface="Arial" pitchFamily="34" charset="0"/>
                        </a:rPr>
                        <a:t> violations involving</a:t>
                      </a:r>
                      <a:r>
                        <a:rPr lang="en-US" sz="3200" b="1" baseline="0" dirty="0" smtClean="0">
                          <a:solidFill>
                            <a:schemeClr val="bg1"/>
                          </a:solidFill>
                          <a:latin typeface="Arial" pitchFamily="34" charset="0"/>
                          <a:ea typeface="Calibri"/>
                          <a:cs typeface="Arial" pitchFamily="34" charset="0"/>
                        </a:rPr>
                        <a:t> mice &amp; rats</a:t>
                      </a:r>
                      <a:endParaRPr lang="en-US" sz="3200" b="1" dirty="0" smtClean="0">
                        <a:solidFill>
                          <a:schemeClr val="bg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3200" b="1" baseline="0" dirty="0" smtClean="0">
                          <a:solidFill>
                            <a:schemeClr val="bg1"/>
                          </a:solidFill>
                          <a:latin typeface="Arial" pitchFamily="34" charset="0"/>
                          <a:ea typeface="Calibri"/>
                          <a:cs typeface="Arial" pitchFamily="34" charset="0"/>
                        </a:rPr>
                        <a:t>Institutions with the most incomplete reporting of numbers</a:t>
                      </a:r>
                      <a:endParaRPr lang="en-US" sz="3200" b="1" dirty="0">
                        <a:solidFill>
                          <a:schemeClr val="bg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055593">
                <a:tc>
                  <a:txBody>
                    <a:bodyPr/>
                    <a:lstStyle/>
                    <a:p>
                      <a:pPr marL="0" marR="0" algn="ctr">
                        <a:spcBef>
                          <a:spcPts val="0"/>
                        </a:spcBef>
                        <a:spcAft>
                          <a:spcPts val="0"/>
                        </a:spcAft>
                      </a:pPr>
                      <a:r>
                        <a:rPr lang="en-US" sz="3200" b="1" dirty="0" smtClean="0">
                          <a:solidFill>
                            <a:schemeClr val="tx1"/>
                          </a:solidFill>
                          <a:latin typeface="Arial" pitchFamily="34" charset="0"/>
                          <a:ea typeface="Calibri"/>
                          <a:cs typeface="Arial" pitchFamily="34" charset="0"/>
                        </a:rPr>
                        <a:t>University</a:t>
                      </a:r>
                      <a:r>
                        <a:rPr lang="en-US" sz="3200" b="1" baseline="0" dirty="0" smtClean="0">
                          <a:solidFill>
                            <a:schemeClr val="tx1"/>
                          </a:solidFill>
                          <a:latin typeface="Arial" pitchFamily="34" charset="0"/>
                          <a:ea typeface="Calibri"/>
                          <a:cs typeface="Arial" pitchFamily="34" charset="0"/>
                        </a:rPr>
                        <a:t> of Minnesota</a:t>
                      </a:r>
                      <a:endParaRPr lang="en-US" sz="32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smtClean="0">
                          <a:latin typeface="Arial" pitchFamily="34" charset="0"/>
                          <a:ea typeface="Calibri"/>
                          <a:cs typeface="Arial" pitchFamily="34" charset="0"/>
                        </a:rPr>
                        <a:t>Icahn School of Medicine at Mount Sinai</a:t>
                      </a:r>
                      <a:endParaRPr lang="en-US" sz="32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17376">
                <a:tc>
                  <a:txBody>
                    <a:bodyPr/>
                    <a:lstStyle/>
                    <a:p>
                      <a:pPr marL="0" marR="0" indent="0" algn="ctr" defTabSz="5016124"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Arial" pitchFamily="34" charset="0"/>
                          <a:ea typeface="Calibri"/>
                          <a:cs typeface="Arial" pitchFamily="34" charset="0"/>
                        </a:rPr>
                        <a:t>University of Pittsburgh</a:t>
                      </a:r>
                      <a:endParaRPr lang="en-US" sz="32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smtClean="0">
                          <a:latin typeface="Arial" pitchFamily="34" charset="0"/>
                          <a:ea typeface="Calibri"/>
                          <a:cs typeface="Arial" pitchFamily="34" charset="0"/>
                        </a:rPr>
                        <a:t>Washington University</a:t>
                      </a:r>
                      <a:endParaRPr lang="en-US" sz="32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05071">
                <a:tc>
                  <a:txBody>
                    <a:bodyPr/>
                    <a:lstStyle/>
                    <a:p>
                      <a:pPr marL="0" marR="0" indent="0" algn="ctr" defTabSz="5016124"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Arial" pitchFamily="34" charset="0"/>
                          <a:ea typeface="Calibri"/>
                          <a:cs typeface="Arial" pitchFamily="34" charset="0"/>
                        </a:rPr>
                        <a:t>University of Michigan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smtClean="0">
                          <a:latin typeface="Arial" pitchFamily="34" charset="0"/>
                          <a:ea typeface="Calibri"/>
                          <a:cs typeface="Arial" pitchFamily="34" charset="0"/>
                        </a:rPr>
                        <a:t>University of California, San Diego</a:t>
                      </a:r>
                      <a:endParaRPr lang="en-US" sz="32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55593">
                <a:tc>
                  <a:txBody>
                    <a:bodyPr/>
                    <a:lstStyle/>
                    <a:p>
                      <a:pPr marL="0" marR="0" indent="0" algn="ctr" defTabSz="5016124" rtl="0" eaLnBrk="1" fontAlgn="auto" latinLnBrk="0" hangingPunct="1">
                        <a:lnSpc>
                          <a:spcPct val="100000"/>
                        </a:lnSpc>
                        <a:spcBef>
                          <a:spcPts val="0"/>
                        </a:spcBef>
                        <a:spcAft>
                          <a:spcPts val="0"/>
                        </a:spcAft>
                        <a:buClrTx/>
                        <a:buSzTx/>
                        <a:buFontTx/>
                        <a:buNone/>
                        <a:tabLst/>
                        <a:defRPr/>
                      </a:pPr>
                      <a:r>
                        <a:rPr lang="en-US" sz="3200" b="1" smtClean="0">
                          <a:solidFill>
                            <a:schemeClr val="tx1"/>
                          </a:solidFill>
                          <a:latin typeface="Arial" pitchFamily="34" charset="0"/>
                          <a:ea typeface="Calibri"/>
                          <a:cs typeface="Arial" pitchFamily="34" charset="0"/>
                        </a:rPr>
                        <a:t>Yale University</a:t>
                      </a:r>
                      <a:endParaRPr lang="en-US" sz="3200" b="1" dirty="0" smtClean="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smtClean="0">
                          <a:latin typeface="Arial" pitchFamily="34" charset="0"/>
                          <a:ea typeface="Calibri"/>
                          <a:cs typeface="Arial" pitchFamily="34" charset="0"/>
                        </a:rPr>
                        <a:t>University of California, San Francisco</a:t>
                      </a:r>
                      <a:endParaRPr lang="en-US" sz="32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17376">
                <a:tc>
                  <a:txBody>
                    <a:bodyPr/>
                    <a:lstStyle/>
                    <a:p>
                      <a:pPr marL="0" marR="0" indent="0" algn="ctr" defTabSz="5016124" rtl="0" eaLnBrk="1" fontAlgn="auto" latinLnBrk="0" hangingPunct="1">
                        <a:lnSpc>
                          <a:spcPct val="100000"/>
                        </a:lnSpc>
                        <a:spcBef>
                          <a:spcPts val="0"/>
                        </a:spcBef>
                        <a:spcAft>
                          <a:spcPts val="0"/>
                        </a:spcAft>
                        <a:buClrTx/>
                        <a:buSzTx/>
                        <a:buFontTx/>
                        <a:buNone/>
                        <a:tabLst/>
                        <a:defRPr/>
                      </a:pPr>
                      <a:r>
                        <a:rPr lang="en-US" sz="3200" b="1" smtClean="0">
                          <a:solidFill>
                            <a:schemeClr val="tx1"/>
                          </a:solidFill>
                          <a:latin typeface="Arial" pitchFamily="34" charset="0"/>
                          <a:ea typeface="Calibri"/>
                          <a:cs typeface="Arial" pitchFamily="34" charset="0"/>
                        </a:rPr>
                        <a:t>University of North Carolina, Chapel Hill</a:t>
                      </a:r>
                      <a:endParaRPr lang="en-US" sz="3200" b="1" dirty="0" smtClean="0">
                        <a:solidFill>
                          <a:schemeClr val="tx1"/>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b="1" dirty="0" smtClean="0">
                          <a:latin typeface="Arial" pitchFamily="34" charset="0"/>
                          <a:ea typeface="Calibri"/>
                          <a:cs typeface="Arial" pitchFamily="34" charset="0"/>
                        </a:rPr>
                        <a:t>University of Minnesota</a:t>
                      </a:r>
                      <a:endParaRPr lang="en-US" sz="3200" b="1"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5" name="TextBox 34"/>
          <p:cNvSpPr txBox="1"/>
          <p:nvPr/>
        </p:nvSpPr>
        <p:spPr>
          <a:xfrm>
            <a:off x="1249680" y="14173200"/>
            <a:ext cx="15453360" cy="1384995"/>
          </a:xfrm>
          <a:prstGeom prst="rect">
            <a:avLst/>
          </a:prstGeom>
          <a:noFill/>
        </p:spPr>
        <p:txBody>
          <a:bodyPr wrap="square" rtlCol="0">
            <a:spAutoFit/>
          </a:bodyPr>
          <a:lstStyle/>
          <a:p>
            <a:r>
              <a:rPr lang="en-US" sz="2800" dirty="0" smtClean="0">
                <a:latin typeface="Arial" pitchFamily="34" charset="0"/>
                <a:cs typeface="Arial" pitchFamily="34" charset="0"/>
              </a:rPr>
              <a:t>In its definition of the word “animal,” the AWA explicitly excludes mice of the genus </a:t>
            </a:r>
            <a:r>
              <a:rPr lang="en-US" sz="2800" i="1" dirty="0" smtClean="0">
                <a:latin typeface="Arial" pitchFamily="34" charset="0"/>
                <a:cs typeface="Arial" pitchFamily="34" charset="0"/>
              </a:rPr>
              <a:t>Mus</a:t>
            </a:r>
            <a:r>
              <a:rPr lang="en-US" sz="2800" dirty="0" smtClean="0">
                <a:latin typeface="Arial" pitchFamily="34" charset="0"/>
                <a:cs typeface="Arial" pitchFamily="34" charset="0"/>
              </a:rPr>
              <a:t>, rats of the genus </a:t>
            </a:r>
            <a:r>
              <a:rPr lang="en-US" sz="2800" i="1" dirty="0" err="1" smtClean="0">
                <a:latin typeface="Arial" pitchFamily="34" charset="0"/>
                <a:cs typeface="Arial" pitchFamily="34" charset="0"/>
              </a:rPr>
              <a:t>Rattus</a:t>
            </a:r>
            <a:r>
              <a:rPr lang="en-US" sz="2800" dirty="0" smtClean="0">
                <a:latin typeface="Arial" pitchFamily="34" charset="0"/>
                <a:cs typeface="Arial" pitchFamily="34" charset="0"/>
              </a:rPr>
              <a:t>, birds bred for experimentation, fishes, reptiles, amphibians, and agricultural animals used in agricultural experiments.</a:t>
            </a:r>
            <a:endParaRPr lang="en-US" sz="2800" dirty="0">
              <a:latin typeface="Arial" pitchFamily="34" charset="0"/>
              <a:cs typeface="Arial" pitchFamily="34" charset="0"/>
            </a:endParaRPr>
          </a:p>
        </p:txBody>
      </p:sp>
      <p:grpSp>
        <p:nvGrpSpPr>
          <p:cNvPr id="19" name="Group 18"/>
          <p:cNvGrpSpPr/>
          <p:nvPr/>
        </p:nvGrpSpPr>
        <p:grpSpPr>
          <a:xfrm>
            <a:off x="2232660" y="15773400"/>
            <a:ext cx="13487400" cy="5095220"/>
            <a:chOff x="2057400" y="14640580"/>
            <a:chExt cx="13487400" cy="5095220"/>
          </a:xfrm>
        </p:grpSpPr>
        <p:grpSp>
          <p:nvGrpSpPr>
            <p:cNvPr id="81" name="Group 80"/>
            <p:cNvGrpSpPr/>
            <p:nvPr/>
          </p:nvGrpSpPr>
          <p:grpSpPr>
            <a:xfrm>
              <a:off x="2057400" y="14640580"/>
              <a:ext cx="4724400" cy="4343400"/>
              <a:chOff x="2057400" y="8763000"/>
              <a:chExt cx="4724400" cy="4343400"/>
            </a:xfrm>
          </p:grpSpPr>
          <p:sp>
            <p:nvSpPr>
              <p:cNvPr id="39" name="Oval 38"/>
              <p:cNvSpPr/>
              <p:nvPr/>
            </p:nvSpPr>
            <p:spPr>
              <a:xfrm>
                <a:off x="2057400" y="8763000"/>
                <a:ext cx="4724400" cy="4343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078"/>
              <p:cNvPicPr>
                <a:picLocks noChangeAspect="1"/>
              </p:cNvPicPr>
              <p:nvPr/>
            </p:nvPicPr>
            <p:blipFill>
              <a:blip r:embed="rId3" cstate="print"/>
              <a:srcRect/>
              <a:stretch>
                <a:fillRect/>
              </a:stretch>
            </p:blipFill>
            <p:spPr bwMode="auto">
              <a:xfrm>
                <a:off x="2743200" y="9296400"/>
                <a:ext cx="1322388" cy="1371600"/>
              </a:xfrm>
              <a:prstGeom prst="rect">
                <a:avLst/>
              </a:prstGeom>
              <a:noFill/>
              <a:ln w="9525">
                <a:noFill/>
                <a:miter lim="800000"/>
                <a:headEnd/>
                <a:tailEnd/>
              </a:ln>
            </p:spPr>
          </p:pic>
          <p:pic>
            <p:nvPicPr>
              <p:cNvPr id="28" name="Picture 27"/>
              <p:cNvPicPr>
                <a:picLocks noChangeAspect="1"/>
              </p:cNvPicPr>
              <p:nvPr/>
            </p:nvPicPr>
            <p:blipFill>
              <a:blip r:embed="rId4" cstate="print"/>
              <a:srcRect/>
              <a:stretch>
                <a:fillRect/>
              </a:stretch>
            </p:blipFill>
            <p:spPr bwMode="auto">
              <a:xfrm>
                <a:off x="2590800" y="10972800"/>
                <a:ext cx="1416050" cy="1346200"/>
              </a:xfrm>
              <a:prstGeom prst="rect">
                <a:avLst/>
              </a:prstGeom>
              <a:noFill/>
              <a:ln w="9525">
                <a:noFill/>
                <a:miter lim="800000"/>
                <a:headEnd/>
                <a:tailEnd/>
              </a:ln>
            </p:spPr>
          </p:pic>
          <p:pic>
            <p:nvPicPr>
              <p:cNvPr id="29" name="Picture 28"/>
              <p:cNvPicPr>
                <a:picLocks noChangeAspect="1"/>
              </p:cNvPicPr>
              <p:nvPr/>
            </p:nvPicPr>
            <p:blipFill>
              <a:blip r:embed="rId5" cstate="print"/>
              <a:srcRect/>
              <a:stretch>
                <a:fillRect/>
              </a:stretch>
            </p:blipFill>
            <p:spPr bwMode="auto">
              <a:xfrm>
                <a:off x="4343400" y="9220200"/>
                <a:ext cx="1757363" cy="1358900"/>
              </a:xfrm>
              <a:prstGeom prst="rect">
                <a:avLst/>
              </a:prstGeom>
              <a:noFill/>
              <a:ln w="9525">
                <a:noFill/>
                <a:miter lim="800000"/>
                <a:headEnd/>
                <a:tailEnd/>
              </a:ln>
            </p:spPr>
          </p:pic>
          <p:pic>
            <p:nvPicPr>
              <p:cNvPr id="33" name="Picture 64"/>
              <p:cNvPicPr>
                <a:picLocks noChangeAspect="1"/>
              </p:cNvPicPr>
              <p:nvPr/>
            </p:nvPicPr>
            <p:blipFill>
              <a:blip r:embed="rId6" cstate="print"/>
              <a:srcRect/>
              <a:stretch>
                <a:fillRect/>
              </a:stretch>
            </p:blipFill>
            <p:spPr bwMode="auto">
              <a:xfrm>
                <a:off x="4724400" y="11049000"/>
                <a:ext cx="1174750" cy="1524000"/>
              </a:xfrm>
              <a:prstGeom prst="rect">
                <a:avLst/>
              </a:prstGeom>
              <a:noFill/>
              <a:ln w="9525">
                <a:noFill/>
                <a:miter lim="800000"/>
                <a:headEnd/>
                <a:tailEnd/>
              </a:ln>
            </p:spPr>
          </p:pic>
        </p:grpSp>
        <p:sp>
          <p:nvSpPr>
            <p:cNvPr id="36" name="TextBox 35"/>
            <p:cNvSpPr txBox="1"/>
            <p:nvPr/>
          </p:nvSpPr>
          <p:spPr>
            <a:xfrm>
              <a:off x="3607519" y="19212580"/>
              <a:ext cx="1624163" cy="523220"/>
            </a:xfrm>
            <a:prstGeom prst="rect">
              <a:avLst/>
            </a:prstGeom>
            <a:solidFill>
              <a:srgbClr val="92D050"/>
            </a:solidFill>
          </p:spPr>
          <p:txBody>
            <a:bodyPr wrap="none" rtlCol="0">
              <a:spAutoFit/>
            </a:bodyPr>
            <a:lstStyle/>
            <a:p>
              <a:r>
                <a:rPr lang="en-US" sz="2800" b="1" dirty="0" smtClean="0">
                  <a:latin typeface="Arial" pitchFamily="34" charset="0"/>
                  <a:cs typeface="Arial" pitchFamily="34" charset="0"/>
                </a:rPr>
                <a:t>Covered</a:t>
              </a:r>
              <a:endParaRPr lang="en-US" sz="2800" b="1" dirty="0">
                <a:latin typeface="Arial" pitchFamily="34" charset="0"/>
                <a:cs typeface="Arial" pitchFamily="34" charset="0"/>
              </a:endParaRPr>
            </a:p>
          </p:txBody>
        </p:sp>
        <p:sp>
          <p:nvSpPr>
            <p:cNvPr id="37" name="TextBox 36"/>
            <p:cNvSpPr txBox="1"/>
            <p:nvPr/>
          </p:nvSpPr>
          <p:spPr>
            <a:xfrm>
              <a:off x="7010385" y="19212580"/>
              <a:ext cx="3581430" cy="523220"/>
            </a:xfrm>
            <a:prstGeom prst="rect">
              <a:avLst/>
            </a:prstGeom>
            <a:solidFill>
              <a:srgbClr val="FFFF3F"/>
            </a:solidFill>
          </p:spPr>
          <p:txBody>
            <a:bodyPr wrap="none" rtlCol="0">
              <a:spAutoFit/>
            </a:bodyPr>
            <a:lstStyle/>
            <a:p>
              <a:r>
                <a:rPr lang="en-US" sz="2800" b="1" dirty="0" smtClean="0">
                  <a:latin typeface="Arial" pitchFamily="34" charset="0"/>
                  <a:cs typeface="Arial" pitchFamily="34" charset="0"/>
                </a:rPr>
                <a:t>Sometimes covered</a:t>
              </a:r>
              <a:endParaRPr lang="en-US" sz="2800" b="1" dirty="0">
                <a:latin typeface="Arial" pitchFamily="34" charset="0"/>
                <a:cs typeface="Arial" pitchFamily="34" charset="0"/>
              </a:endParaRPr>
            </a:p>
          </p:txBody>
        </p:sp>
        <p:sp>
          <p:nvSpPr>
            <p:cNvPr id="38" name="TextBox 37"/>
            <p:cNvSpPr txBox="1"/>
            <p:nvPr/>
          </p:nvSpPr>
          <p:spPr>
            <a:xfrm>
              <a:off x="11366237" y="19212580"/>
              <a:ext cx="3632726" cy="523220"/>
            </a:xfrm>
            <a:prstGeom prst="rect">
              <a:avLst/>
            </a:prstGeom>
            <a:solidFill>
              <a:srgbClr val="FF5B5B"/>
            </a:solidFill>
          </p:spPr>
          <p:txBody>
            <a:bodyPr wrap="none" rtlCol="0">
              <a:spAutoFit/>
            </a:bodyPr>
            <a:lstStyle/>
            <a:p>
              <a:r>
                <a:rPr lang="en-US" sz="2800" b="1" dirty="0" smtClean="0">
                  <a:latin typeface="Arial" pitchFamily="34" charset="0"/>
                  <a:cs typeface="Arial" pitchFamily="34" charset="0"/>
                </a:rPr>
                <a:t>Not covered (&gt; 95%)</a:t>
              </a:r>
              <a:endParaRPr lang="en-US" sz="2800" b="1" dirty="0">
                <a:latin typeface="Arial" pitchFamily="34" charset="0"/>
                <a:cs typeface="Arial" pitchFamily="34" charset="0"/>
              </a:endParaRPr>
            </a:p>
          </p:txBody>
        </p:sp>
        <p:grpSp>
          <p:nvGrpSpPr>
            <p:cNvPr id="80" name="Group 79"/>
            <p:cNvGrpSpPr/>
            <p:nvPr/>
          </p:nvGrpSpPr>
          <p:grpSpPr>
            <a:xfrm>
              <a:off x="6438900" y="14640580"/>
              <a:ext cx="4724400" cy="4343400"/>
              <a:chOff x="6134100" y="8763000"/>
              <a:chExt cx="4724400" cy="4343400"/>
            </a:xfrm>
          </p:grpSpPr>
          <p:sp>
            <p:nvSpPr>
              <p:cNvPr id="41" name="Oval 40"/>
              <p:cNvSpPr/>
              <p:nvPr/>
            </p:nvSpPr>
            <p:spPr>
              <a:xfrm>
                <a:off x="6134100" y="8763000"/>
                <a:ext cx="4724400" cy="4343400"/>
              </a:xfrm>
              <a:prstGeom prst="ellipse">
                <a:avLst/>
              </a:prstGeom>
              <a:solidFill>
                <a:srgbClr val="FFF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63"/>
              <p:cNvPicPr>
                <a:picLocks noChangeAspect="1"/>
              </p:cNvPicPr>
              <p:nvPr/>
            </p:nvPicPr>
            <p:blipFill>
              <a:blip r:embed="rId7" cstate="print"/>
              <a:srcRect/>
              <a:stretch>
                <a:fillRect/>
              </a:stretch>
            </p:blipFill>
            <p:spPr bwMode="auto">
              <a:xfrm rot="12081420">
                <a:off x="8574193" y="11154760"/>
                <a:ext cx="1676400" cy="1371600"/>
              </a:xfrm>
              <a:prstGeom prst="rect">
                <a:avLst/>
              </a:prstGeom>
              <a:noFill/>
              <a:ln w="9525">
                <a:noFill/>
                <a:miter lim="800000"/>
                <a:headEnd/>
                <a:tailEnd/>
              </a:ln>
            </p:spPr>
          </p:pic>
          <p:pic>
            <p:nvPicPr>
              <p:cNvPr id="30" name="Picture 29"/>
              <p:cNvPicPr>
                <a:picLocks noChangeAspect="1"/>
              </p:cNvPicPr>
              <p:nvPr/>
            </p:nvPicPr>
            <p:blipFill>
              <a:blip r:embed="rId8" cstate="print"/>
              <a:srcRect/>
              <a:stretch>
                <a:fillRect/>
              </a:stretch>
            </p:blipFill>
            <p:spPr bwMode="auto">
              <a:xfrm flipH="1">
                <a:off x="6705600" y="9372600"/>
                <a:ext cx="1752600" cy="1169988"/>
              </a:xfrm>
              <a:prstGeom prst="rect">
                <a:avLst/>
              </a:prstGeom>
              <a:noFill/>
              <a:ln w="9525">
                <a:noFill/>
                <a:miter lim="800000"/>
                <a:headEnd/>
                <a:tailEnd/>
              </a:ln>
            </p:spPr>
          </p:pic>
          <p:pic>
            <p:nvPicPr>
              <p:cNvPr id="42" name="Picture 3" descr="C:\Users\Frances-C\Desktop\download.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34200" y="11430000"/>
                <a:ext cx="1371602" cy="685801"/>
              </a:xfrm>
              <a:prstGeom prst="rect">
                <a:avLst/>
              </a:prstGeom>
              <a:noFill/>
            </p:spPr>
          </p:pic>
          <p:pic>
            <p:nvPicPr>
              <p:cNvPr id="1029" name="Picture 5" descr="C:\Users\Frances-C\Desktop\images.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flipH="1">
                <a:off x="8839200" y="9525000"/>
                <a:ext cx="1219200" cy="926214"/>
              </a:xfrm>
              <a:prstGeom prst="rect">
                <a:avLst/>
              </a:prstGeom>
              <a:noFill/>
            </p:spPr>
          </p:pic>
        </p:grpSp>
        <p:grpSp>
          <p:nvGrpSpPr>
            <p:cNvPr id="72" name="Group 71"/>
            <p:cNvGrpSpPr/>
            <p:nvPr/>
          </p:nvGrpSpPr>
          <p:grpSpPr>
            <a:xfrm>
              <a:off x="10820400" y="14640580"/>
              <a:ext cx="4724400" cy="4343400"/>
              <a:chOff x="10210800" y="8763000"/>
              <a:chExt cx="4724400" cy="4343400"/>
            </a:xfrm>
          </p:grpSpPr>
          <p:sp>
            <p:nvSpPr>
              <p:cNvPr id="40" name="Oval 39"/>
              <p:cNvSpPr/>
              <p:nvPr/>
            </p:nvSpPr>
            <p:spPr>
              <a:xfrm>
                <a:off x="10210800" y="8763000"/>
                <a:ext cx="4724400" cy="4343400"/>
              </a:xfrm>
              <a:prstGeom prst="ellips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2"/>
              <p:cNvPicPr>
                <a:picLocks noChangeAspect="1"/>
              </p:cNvPicPr>
              <p:nvPr/>
            </p:nvPicPr>
            <p:blipFill>
              <a:blip r:embed="rId11" cstate="print"/>
              <a:srcRect l="20708" t="32353" r="18182" b="10130"/>
              <a:stretch>
                <a:fillRect/>
              </a:stretch>
            </p:blipFill>
            <p:spPr bwMode="auto">
              <a:xfrm>
                <a:off x="10668000" y="11125200"/>
                <a:ext cx="1676400" cy="1219200"/>
              </a:xfrm>
              <a:prstGeom prst="rect">
                <a:avLst/>
              </a:prstGeom>
              <a:noFill/>
              <a:ln w="9525">
                <a:noFill/>
                <a:miter lim="800000"/>
                <a:headEnd/>
                <a:tailEnd/>
              </a:ln>
            </p:spPr>
          </p:pic>
          <p:pic>
            <p:nvPicPr>
              <p:cNvPr id="17" name="Picture 2048"/>
              <p:cNvPicPr>
                <a:picLocks noChangeAspect="1"/>
              </p:cNvPicPr>
              <p:nvPr/>
            </p:nvPicPr>
            <p:blipFill>
              <a:blip r:embed="rId12" cstate="print"/>
              <a:srcRect/>
              <a:stretch>
                <a:fillRect/>
              </a:stretch>
            </p:blipFill>
            <p:spPr bwMode="auto">
              <a:xfrm>
                <a:off x="10896600" y="9296400"/>
                <a:ext cx="1295400" cy="1371600"/>
              </a:xfrm>
              <a:prstGeom prst="rect">
                <a:avLst/>
              </a:prstGeom>
              <a:noFill/>
              <a:ln w="9525">
                <a:noFill/>
                <a:miter lim="800000"/>
                <a:headEnd/>
                <a:tailEnd/>
              </a:ln>
            </p:spPr>
          </p:pic>
          <p:pic>
            <p:nvPicPr>
              <p:cNvPr id="31" name="Picture 30"/>
              <p:cNvPicPr>
                <a:picLocks noChangeAspect="1"/>
              </p:cNvPicPr>
              <p:nvPr/>
            </p:nvPicPr>
            <p:blipFill>
              <a:blip r:embed="rId13" cstate="print"/>
              <a:srcRect/>
              <a:stretch>
                <a:fillRect/>
              </a:stretch>
            </p:blipFill>
            <p:spPr bwMode="auto">
              <a:xfrm>
                <a:off x="12649200" y="9448800"/>
                <a:ext cx="1627188" cy="1143000"/>
              </a:xfrm>
              <a:prstGeom prst="rect">
                <a:avLst/>
              </a:prstGeom>
              <a:noFill/>
              <a:ln w="9525">
                <a:noFill/>
                <a:miter lim="800000"/>
                <a:headEnd/>
                <a:tailEnd/>
              </a:ln>
            </p:spPr>
          </p:pic>
          <p:pic>
            <p:nvPicPr>
              <p:cNvPr id="32" name="Picture 2065"/>
              <p:cNvPicPr>
                <a:picLocks noChangeAspect="1"/>
              </p:cNvPicPr>
              <p:nvPr/>
            </p:nvPicPr>
            <p:blipFill>
              <a:blip r:embed="rId14" cstate="print"/>
              <a:srcRect/>
              <a:stretch>
                <a:fillRect/>
              </a:stretch>
            </p:blipFill>
            <p:spPr bwMode="auto">
              <a:xfrm>
                <a:off x="12573000" y="10896600"/>
                <a:ext cx="1849438" cy="1524000"/>
              </a:xfrm>
              <a:prstGeom prst="rect">
                <a:avLst/>
              </a:prstGeom>
              <a:noFill/>
              <a:ln w="9525">
                <a:noFill/>
                <a:miter lim="800000"/>
                <a:headEnd/>
                <a:tailEnd/>
              </a:ln>
            </p:spPr>
          </p:pic>
        </p:grpSp>
      </p:grpSp>
      <p:graphicFrame>
        <p:nvGraphicFramePr>
          <p:cNvPr id="71" name="Chart 70"/>
          <p:cNvGraphicFramePr/>
          <p:nvPr>
            <p:extLst>
              <p:ext uri="{D42A27DB-BD31-4B8C-83A1-F6EECF244321}">
                <p14:modId xmlns:p14="http://schemas.microsoft.com/office/powerpoint/2010/main" val="2720673052"/>
              </p:ext>
            </p:extLst>
          </p:nvPr>
        </p:nvGraphicFramePr>
        <p:xfrm>
          <a:off x="34669276" y="15392400"/>
          <a:ext cx="15087600" cy="8839200"/>
        </p:xfrm>
        <a:graphic>
          <a:graphicData uri="http://schemas.openxmlformats.org/drawingml/2006/chart">
            <c:chart xmlns:c="http://schemas.openxmlformats.org/drawingml/2006/chart" xmlns:r="http://schemas.openxmlformats.org/officeDocument/2006/relationships" r:id="rId15"/>
          </a:graphicData>
        </a:graphic>
      </p:graphicFrame>
      <p:sp>
        <p:nvSpPr>
          <p:cNvPr id="103" name="Rounded Rectangle 102"/>
          <p:cNvSpPr/>
          <p:nvPr/>
        </p:nvSpPr>
        <p:spPr>
          <a:xfrm>
            <a:off x="34213800" y="14889812"/>
            <a:ext cx="15727680" cy="9646588"/>
          </a:xfrm>
          <a:prstGeom prst="roundRect">
            <a:avLst>
              <a:gd name="adj" fmla="val 694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39176526" y="6400800"/>
            <a:ext cx="5802229"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TOP FIVE OFFENDERS</a:t>
            </a:r>
          </a:p>
        </p:txBody>
      </p:sp>
      <p:sp>
        <p:nvSpPr>
          <p:cNvPr id="107" name="Rounded Rectangle 106"/>
          <p:cNvSpPr/>
          <p:nvPr/>
        </p:nvSpPr>
        <p:spPr>
          <a:xfrm>
            <a:off x="34213800" y="25321169"/>
            <a:ext cx="15727680" cy="8283031"/>
          </a:xfrm>
          <a:prstGeom prst="roundRect">
            <a:avLst>
              <a:gd name="adj" fmla="val 895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17800320" y="22896493"/>
            <a:ext cx="15453360" cy="1200329"/>
          </a:xfrm>
          <a:prstGeom prst="rect">
            <a:avLst/>
          </a:prstGeom>
          <a:noFill/>
        </p:spPr>
        <p:txBody>
          <a:bodyPr wrap="square" rtlCol="0">
            <a:spAutoFit/>
          </a:bodyPr>
          <a:lstStyle/>
          <a:p>
            <a:r>
              <a:rPr lang="en-US" sz="2400" dirty="0" smtClean="0">
                <a:latin typeface="Arial" pitchFamily="34" charset="0"/>
                <a:cs typeface="Arial" pitchFamily="34" charset="0"/>
              </a:rPr>
              <a:t>* Although these institutions reported the numbers of mice and rats affected in incidents where animal welfare guidelines were violated, they had submitted some reports without specifying the </a:t>
            </a:r>
            <a:r>
              <a:rPr lang="en-US" sz="2400" i="1" dirty="0" smtClean="0">
                <a:latin typeface="Arial" pitchFamily="34" charset="0"/>
                <a:cs typeface="Arial" pitchFamily="34" charset="0"/>
              </a:rPr>
              <a:t>species</a:t>
            </a:r>
            <a:r>
              <a:rPr lang="en-US" sz="2400" dirty="0" smtClean="0">
                <a:latin typeface="Arial" pitchFamily="34" charset="0"/>
                <a:cs typeface="Arial" pitchFamily="34" charset="0"/>
              </a:rPr>
              <a:t> involved. The animals affected in those cases were likely mice and rats.</a:t>
            </a:r>
            <a:endParaRPr lang="en-US" sz="2400" dirty="0">
              <a:latin typeface="Arial" pitchFamily="34" charset="0"/>
              <a:cs typeface="Arial" pitchFamily="34" charset="0"/>
            </a:endParaRPr>
          </a:p>
        </p:txBody>
      </p:sp>
      <p:sp>
        <p:nvSpPr>
          <p:cNvPr id="111" name="TextBox 110"/>
          <p:cNvSpPr txBox="1"/>
          <p:nvPr/>
        </p:nvSpPr>
        <p:spPr>
          <a:xfrm>
            <a:off x="34777680" y="25831800"/>
            <a:ext cx="14588440" cy="7663636"/>
          </a:xfrm>
          <a:prstGeom prst="rect">
            <a:avLst/>
          </a:prstGeom>
          <a:noFill/>
        </p:spPr>
        <p:txBody>
          <a:bodyPr wrap="square" rtlCol="0">
            <a:spAutoFit/>
          </a:bodyPr>
          <a:lstStyle/>
          <a:p>
            <a:pPr marL="514350" indent="-514350">
              <a:buFont typeface="Arial" pitchFamily="34" charset="0"/>
              <a:buChar char="•"/>
            </a:pPr>
            <a:r>
              <a:rPr lang="en-US" sz="3000" dirty="0" smtClean="0">
                <a:latin typeface="Arial" pitchFamily="34" charset="0"/>
                <a:cs typeface="Arial" pitchFamily="34" charset="0"/>
              </a:rPr>
              <a:t>Institutions reported how many animals from AWA-covered species were affected by violations 97.1% of the time, but reported how many mice and rats were affected by violations only 60.8% of the </a:t>
            </a:r>
            <a:r>
              <a:rPr lang="en-US" sz="3000" dirty="0" smtClean="0">
                <a:latin typeface="Arial" pitchFamily="34" charset="0"/>
                <a:cs typeface="Arial" pitchFamily="34" charset="0"/>
              </a:rPr>
              <a:t>time</a:t>
            </a:r>
            <a:r>
              <a:rPr lang="en-US" sz="3000" dirty="0">
                <a:latin typeface="Arial" pitchFamily="34" charset="0"/>
                <a:cs typeface="Arial" pitchFamily="34" charset="0"/>
              </a:rPr>
              <a:t>.</a:t>
            </a:r>
            <a:endParaRPr lang="en-US" sz="3000" dirty="0" smtClean="0">
              <a:latin typeface="Arial" pitchFamily="34" charset="0"/>
              <a:cs typeface="Arial" pitchFamily="34" charset="0"/>
            </a:endParaRPr>
          </a:p>
          <a:p>
            <a:pPr marL="514350" indent="-514350">
              <a:buFont typeface="Arial" pitchFamily="34" charset="0"/>
              <a:buChar char="•"/>
            </a:pPr>
            <a:r>
              <a:rPr lang="en-US" sz="1400" dirty="0" smtClean="0">
                <a:latin typeface="Arial" pitchFamily="34" charset="0"/>
                <a:cs typeface="Arial" pitchFamily="34" charset="0"/>
              </a:rPr>
              <a:t> </a:t>
            </a:r>
            <a:endParaRPr lang="en-US" sz="1400" dirty="0" smtClean="0">
              <a:latin typeface="Arial" pitchFamily="34" charset="0"/>
              <a:cs typeface="Arial" pitchFamily="34" charset="0"/>
            </a:endParaRPr>
          </a:p>
          <a:p>
            <a:pPr marL="514350" indent="-514350">
              <a:buFont typeface="Arial" pitchFamily="34" charset="0"/>
              <a:buChar char="•"/>
            </a:pPr>
            <a:r>
              <a:rPr lang="en-US" sz="3000" dirty="0" smtClean="0">
                <a:latin typeface="Arial" pitchFamily="34" charset="0"/>
                <a:cs typeface="Arial" pitchFamily="34" charset="0"/>
              </a:rPr>
              <a:t>Many violations reports failed to indicate whether federal funding was involved. A few reports even lacked information on the species of animals affected by the institutions’ violations of animal welfare guidelines.</a:t>
            </a:r>
          </a:p>
          <a:p>
            <a:endParaRPr lang="en-US" sz="1400" dirty="0" smtClean="0">
              <a:latin typeface="Arial" pitchFamily="34" charset="0"/>
              <a:cs typeface="Arial" pitchFamily="34" charset="0"/>
            </a:endParaRPr>
          </a:p>
          <a:p>
            <a:pPr marL="514350" indent="-514350">
              <a:buFont typeface="Arial" pitchFamily="34" charset="0"/>
              <a:buChar char="•"/>
            </a:pPr>
            <a:r>
              <a:rPr lang="en-US" sz="3000" dirty="0" smtClean="0">
                <a:latin typeface="Arial" pitchFamily="34" charset="0"/>
                <a:cs typeface="Arial" pitchFamily="34" charset="0"/>
              </a:rPr>
              <a:t>Repeated </a:t>
            </a:r>
            <a:r>
              <a:rPr lang="en-US" sz="3000" dirty="0" smtClean="0">
                <a:latin typeface="Arial" pitchFamily="34" charset="0"/>
                <a:cs typeface="Arial" pitchFamily="34" charset="0"/>
              </a:rPr>
              <a:t>offenses were common at several institutions. In several reports, the institutions failed to specify corrective actions. In a few cases, NIH even advised the institutions not to report the incidents to the funding agencies because they appeared to “fall below the </a:t>
            </a:r>
            <a:r>
              <a:rPr lang="en-US" sz="3000" dirty="0" smtClean="0">
                <a:latin typeface="Arial" pitchFamily="34" charset="0"/>
                <a:cs typeface="Arial" pitchFamily="34" charset="0"/>
              </a:rPr>
              <a:t>threshold”—including an incident in which </a:t>
            </a:r>
            <a:r>
              <a:rPr lang="en-US" sz="3000" dirty="0" smtClean="0">
                <a:latin typeface="Arial" pitchFamily="34" charset="0"/>
                <a:cs typeface="Arial" pitchFamily="34" charset="0"/>
              </a:rPr>
              <a:t>cages of mice </a:t>
            </a:r>
            <a:r>
              <a:rPr lang="en-US" sz="3000" dirty="0" smtClean="0">
                <a:latin typeface="Arial" pitchFamily="34" charset="0"/>
                <a:cs typeface="Arial" pitchFamily="34" charset="0"/>
              </a:rPr>
              <a:t>were left </a:t>
            </a:r>
            <a:r>
              <a:rPr lang="en-US" sz="3000" dirty="0" smtClean="0">
                <a:latin typeface="Arial" pitchFamily="34" charset="0"/>
                <a:cs typeface="Arial" pitchFamily="34" charset="0"/>
              </a:rPr>
              <a:t>without water for several days resulting in one </a:t>
            </a:r>
            <a:r>
              <a:rPr lang="en-US" sz="3000" dirty="0" smtClean="0">
                <a:latin typeface="Arial" pitchFamily="34" charset="0"/>
                <a:cs typeface="Arial" pitchFamily="34" charset="0"/>
              </a:rPr>
              <a:t>death, another incident in which a </a:t>
            </a:r>
            <a:r>
              <a:rPr lang="en-US" sz="3000" dirty="0" smtClean="0">
                <a:latin typeface="Arial" pitchFamily="34" charset="0"/>
                <a:cs typeface="Arial" pitchFamily="34" charset="0"/>
              </a:rPr>
              <a:t>rat </a:t>
            </a:r>
            <a:r>
              <a:rPr lang="en-US" sz="3000" dirty="0" smtClean="0">
                <a:latin typeface="Arial" pitchFamily="34" charset="0"/>
                <a:cs typeface="Arial" pitchFamily="34" charset="0"/>
              </a:rPr>
              <a:t>was not </a:t>
            </a:r>
            <a:r>
              <a:rPr lang="en-US" sz="3000" dirty="0" smtClean="0">
                <a:latin typeface="Arial" pitchFamily="34" charset="0"/>
                <a:cs typeface="Arial" pitchFamily="34" charset="0"/>
              </a:rPr>
              <a:t>euthanized properly and </a:t>
            </a:r>
            <a:r>
              <a:rPr lang="en-US" sz="3000" dirty="0" smtClean="0">
                <a:latin typeface="Arial" pitchFamily="34" charset="0"/>
                <a:cs typeface="Arial" pitchFamily="34" charset="0"/>
              </a:rPr>
              <a:t>was found </a:t>
            </a:r>
            <a:r>
              <a:rPr lang="en-US" sz="3000" dirty="0" smtClean="0">
                <a:latin typeface="Arial" pitchFamily="34" charset="0"/>
                <a:cs typeface="Arial" pitchFamily="34" charset="0"/>
              </a:rPr>
              <a:t>in the carcass cooler having chewed through the carcass bag, and more</a:t>
            </a:r>
            <a:r>
              <a:rPr lang="en-US" sz="3000" dirty="0" smtClean="0">
                <a:latin typeface="Arial" pitchFamily="34" charset="0"/>
                <a:cs typeface="Arial" pitchFamily="34" charset="0"/>
              </a:rPr>
              <a:t>.</a:t>
            </a:r>
          </a:p>
          <a:p>
            <a:endParaRPr lang="en-US" sz="1400" dirty="0" smtClean="0">
              <a:latin typeface="Arial" pitchFamily="34" charset="0"/>
              <a:cs typeface="Arial" pitchFamily="34" charset="0"/>
            </a:endParaRPr>
          </a:p>
          <a:p>
            <a:pPr marL="514350" indent="-514350">
              <a:buFont typeface="Arial" pitchFamily="34" charset="0"/>
              <a:buChar char="•"/>
            </a:pPr>
            <a:r>
              <a:rPr lang="en-US" sz="3000" dirty="0" smtClean="0">
                <a:latin typeface="Arial" pitchFamily="34" charset="0"/>
                <a:cs typeface="Arial" pitchFamily="34" charset="0"/>
              </a:rPr>
              <a:t>Due to the self-reporting </a:t>
            </a:r>
            <a:r>
              <a:rPr lang="en-US" sz="3000" dirty="0" smtClean="0">
                <a:latin typeface="Arial" pitchFamily="34" charset="0"/>
                <a:cs typeface="Arial" pitchFamily="34" charset="0"/>
              </a:rPr>
              <a:t>nature of </a:t>
            </a:r>
            <a:r>
              <a:rPr lang="en-US" sz="3000" dirty="0" smtClean="0">
                <a:latin typeface="Arial" pitchFamily="34" charset="0"/>
                <a:cs typeface="Arial" pitchFamily="34" charset="0"/>
              </a:rPr>
              <a:t>this “oversight,” it is possible that there were many more violations that were not reported</a:t>
            </a:r>
            <a:r>
              <a:rPr lang="en-US" sz="3000" dirty="0">
                <a:latin typeface="Arial" pitchFamily="34" charset="0"/>
                <a:cs typeface="Arial" pitchFamily="34" charset="0"/>
              </a:rPr>
              <a:t> </a:t>
            </a:r>
            <a:r>
              <a:rPr lang="en-US" sz="3000" dirty="0" smtClean="0">
                <a:latin typeface="Arial" pitchFamily="34" charset="0"/>
                <a:cs typeface="Arial" pitchFamily="34" charset="0"/>
              </a:rPr>
              <a:t>to NIH.</a:t>
            </a:r>
            <a:endParaRPr lang="en-US" sz="3000" dirty="0">
              <a:latin typeface="Arial" pitchFamily="34" charset="0"/>
              <a:cs typeface="Arial" pitchFamily="34" charset="0"/>
            </a:endParaRPr>
          </a:p>
        </p:txBody>
      </p:sp>
      <p:sp>
        <p:nvSpPr>
          <p:cNvPr id="91" name="Rounded Rectangle 90"/>
          <p:cNvSpPr/>
          <p:nvPr/>
        </p:nvSpPr>
        <p:spPr>
          <a:xfrm>
            <a:off x="1112520" y="13554056"/>
            <a:ext cx="15727680" cy="7610494"/>
          </a:xfrm>
          <a:prstGeom prst="roundRect">
            <a:avLst>
              <a:gd name="adj" fmla="val 787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49680" y="7315200"/>
            <a:ext cx="15453360" cy="5262979"/>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     In the U.S., mice of the genus </a:t>
            </a:r>
            <a:r>
              <a:rPr lang="en-US" sz="2800" i="1" dirty="0" smtClean="0">
                <a:latin typeface="Arial" panose="020B0604020202020204" pitchFamily="34" charset="0"/>
                <a:cs typeface="Arial" panose="020B0604020202020204" pitchFamily="34" charset="0"/>
              </a:rPr>
              <a:t>Mus </a:t>
            </a:r>
            <a:r>
              <a:rPr lang="en-US" sz="2800" dirty="0" smtClean="0">
                <a:latin typeface="Arial" panose="020B0604020202020204" pitchFamily="34" charset="0"/>
                <a:cs typeface="Arial" panose="020B0604020202020204" pitchFamily="34" charset="0"/>
              </a:rPr>
              <a:t>and rats of the genus </a:t>
            </a:r>
            <a:r>
              <a:rPr lang="en-US" sz="2800" i="1" dirty="0" err="1" smtClean="0">
                <a:latin typeface="Arial" panose="020B0604020202020204" pitchFamily="34" charset="0"/>
                <a:cs typeface="Arial" panose="020B0604020202020204" pitchFamily="34" charset="0"/>
              </a:rPr>
              <a:t>Rattus</a:t>
            </a:r>
            <a:r>
              <a:rPr lang="en-US" sz="2800" i="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are excluded from the Animal Welfare Act (AWA), the single federal law with legally enforceable regulations stipulating basic standards of </a:t>
            </a:r>
            <a:r>
              <a:rPr lang="en-US" sz="2800" dirty="0" smtClean="0">
                <a:latin typeface="Arial" panose="020B0604020202020204" pitchFamily="34" charset="0"/>
                <a:cs typeface="Arial" panose="020B0604020202020204" pitchFamily="34" charset="0"/>
              </a:rPr>
              <a:t>care for animals. </a:t>
            </a:r>
            <a:r>
              <a:rPr lang="en-US" sz="2800" dirty="0" smtClean="0">
                <a:latin typeface="Arial" panose="020B0604020202020204" pitchFamily="34" charset="0"/>
                <a:cs typeface="Arial" panose="020B0604020202020204" pitchFamily="34" charset="0"/>
              </a:rPr>
              <a:t>However, institutions that receive federal funding from the National Institutes of Health (NIH) must comply with federal animal welfare guidelines in their treatment of </a:t>
            </a:r>
            <a:r>
              <a:rPr lang="en-US" sz="2800" i="1" dirty="0" smtClean="0">
                <a:latin typeface="Arial" panose="020B0604020202020204" pitchFamily="34" charset="0"/>
                <a:cs typeface="Arial" panose="020B0604020202020204" pitchFamily="34" charset="0"/>
              </a:rPr>
              <a:t>all </a:t>
            </a:r>
            <a:r>
              <a:rPr lang="en-US" sz="2800" dirty="0" smtClean="0">
                <a:latin typeface="Arial" panose="020B0604020202020204" pitchFamily="34" charset="0"/>
                <a:cs typeface="Arial" panose="020B0604020202020204" pitchFamily="34" charset="0"/>
              </a:rPr>
              <a:t>vertebrate animals.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Does the </a:t>
            </a:r>
            <a:r>
              <a:rPr lang="en-US" sz="2800" dirty="0" smtClean="0">
                <a:latin typeface="Arial" panose="020B0604020202020204" pitchFamily="34" charset="0"/>
                <a:cs typeface="Arial" panose="020B0604020202020204" pitchFamily="34" charset="0"/>
              </a:rPr>
              <a:t>exclusion from the AWA of </a:t>
            </a:r>
            <a:r>
              <a:rPr lang="en-US" sz="2800" dirty="0">
                <a:latin typeface="Arial" panose="020B0604020202020204" pitchFamily="34" charset="0"/>
                <a:cs typeface="Arial" panose="020B0604020202020204" pitchFamily="34" charset="0"/>
              </a:rPr>
              <a:t>mice and rats—who make up the majority of animals used in U.S. </a:t>
            </a:r>
            <a:r>
              <a:rPr lang="en-US" sz="2800" dirty="0" smtClean="0">
                <a:latin typeface="Arial" panose="020B0604020202020204" pitchFamily="34" charset="0"/>
                <a:cs typeface="Arial" panose="020B0604020202020204" pitchFamily="34" charset="0"/>
              </a:rPr>
              <a:t>laboratories—</a:t>
            </a:r>
            <a:r>
              <a:rPr lang="en-US" sz="2800" dirty="0" smtClean="0">
                <a:latin typeface="Arial" panose="020B0604020202020204" pitchFamily="34" charset="0"/>
                <a:cs typeface="Arial" panose="020B0604020202020204" pitchFamily="34" charset="0"/>
              </a:rPr>
              <a:t>impact their welfare?</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Through Freedom of Information Act (FOIA) requests, we obtained copies of violations reports submitted to </a:t>
            </a:r>
            <a:r>
              <a:rPr lang="en-US" sz="2800" dirty="0" smtClean="0">
                <a:latin typeface="Arial" panose="020B0604020202020204" pitchFamily="34" charset="0"/>
                <a:cs typeface="Arial" panose="020B0604020202020204" pitchFamily="34" charset="0"/>
              </a:rPr>
              <a:t>the NIH </a:t>
            </a:r>
            <a:r>
              <a:rPr lang="en-US" sz="2800" dirty="0" smtClean="0">
                <a:latin typeface="Arial" panose="020B0604020202020204" pitchFamily="34" charset="0"/>
                <a:cs typeface="Arial" panose="020B0604020202020204" pitchFamily="34" charset="0"/>
              </a:rPr>
              <a:t>by the top 20 institutional recipients of NIH grants. </a:t>
            </a:r>
            <a:r>
              <a:rPr lang="en-US" sz="2800" dirty="0" smtClean="0">
                <a:latin typeface="Arial" panose="020B0604020202020204" pitchFamily="34" charset="0"/>
                <a:cs typeface="Arial" panose="020B0604020202020204" pitchFamily="34" charset="0"/>
              </a:rPr>
              <a:t>For </a:t>
            </a:r>
            <a:r>
              <a:rPr lang="en-US" sz="2800" dirty="0" smtClean="0">
                <a:latin typeface="Arial" panose="020B0604020202020204" pitchFamily="34" charset="0"/>
                <a:cs typeface="Arial" panose="020B0604020202020204" pitchFamily="34" charset="0"/>
              </a:rPr>
              <a:t>the period from January 1, 2015, to April 1, 2017, </a:t>
            </a:r>
            <a:r>
              <a:rPr lang="en-US" sz="2800" dirty="0" smtClean="0">
                <a:latin typeface="Arial" panose="020B0604020202020204" pitchFamily="34" charset="0"/>
                <a:cs typeface="Arial" panose="020B0604020202020204" pitchFamily="34" charset="0"/>
              </a:rPr>
              <a:t>these reports documented </a:t>
            </a:r>
            <a:r>
              <a:rPr lang="en-US" sz="2800" dirty="0" smtClean="0">
                <a:latin typeface="Arial" panose="020B0604020202020204" pitchFamily="34" charset="0"/>
                <a:cs typeface="Arial" panose="020B0604020202020204" pitchFamily="34" charset="0"/>
              </a:rPr>
              <a:t>430 violations of federal animal welfare guidelines related to </a:t>
            </a:r>
            <a:r>
              <a:rPr lang="en-US" sz="2800" dirty="0" smtClean="0">
                <a:latin typeface="Arial" panose="020B0604020202020204" pitchFamily="34" charset="0"/>
                <a:cs typeface="Arial" panose="020B0604020202020204" pitchFamily="34" charset="0"/>
              </a:rPr>
              <a:t>the treatment </a:t>
            </a:r>
            <a:r>
              <a:rPr lang="en-US" sz="2800" dirty="0" smtClean="0">
                <a:latin typeface="Arial" panose="020B0604020202020204" pitchFamily="34" charset="0"/>
                <a:cs typeface="Arial" panose="020B0604020202020204" pitchFamily="34" charset="0"/>
              </a:rPr>
              <a:t>of mice and rats—including incidents in </a:t>
            </a:r>
            <a:r>
              <a:rPr lang="en-US" sz="2800" dirty="0" smtClean="0">
                <a:latin typeface="Arial" panose="020B0604020202020204" pitchFamily="34" charset="0"/>
                <a:cs typeface="Arial" panose="020B0604020202020204" pitchFamily="34" charset="0"/>
              </a:rPr>
              <a:t>which they suffered </a:t>
            </a:r>
            <a:r>
              <a:rPr lang="en-US" sz="2800" dirty="0" smtClean="0">
                <a:latin typeface="Arial" panose="020B0604020202020204" pitchFamily="34" charset="0"/>
                <a:cs typeface="Arial" panose="020B0604020202020204" pitchFamily="34" charset="0"/>
              </a:rPr>
              <a:t>pain, injury, and death as a result of neglect, incompetence, and disregard</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102" name="TextBox 101"/>
          <p:cNvSpPr txBox="1"/>
          <p:nvPr/>
        </p:nvSpPr>
        <p:spPr>
          <a:xfrm>
            <a:off x="6918746" y="6400800"/>
            <a:ext cx="4115229"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INTRODUCTION</a:t>
            </a:r>
          </a:p>
        </p:txBody>
      </p:sp>
      <p:graphicFrame>
        <p:nvGraphicFramePr>
          <p:cNvPr id="20" name="Table 19"/>
          <p:cNvGraphicFramePr>
            <a:graphicFrameLocks noGrp="1"/>
          </p:cNvGraphicFramePr>
          <p:nvPr>
            <p:extLst>
              <p:ext uri="{D42A27DB-BD31-4B8C-83A1-F6EECF244321}">
                <p14:modId xmlns:p14="http://schemas.microsoft.com/office/powerpoint/2010/main" val="2339719668"/>
              </p:ext>
            </p:extLst>
          </p:nvPr>
        </p:nvGraphicFramePr>
        <p:xfrm>
          <a:off x="1424797" y="23427796"/>
          <a:ext cx="15103127" cy="13361564"/>
        </p:xfrm>
        <a:graphic>
          <a:graphicData uri="http://schemas.openxmlformats.org/drawingml/2006/table">
            <a:tbl>
              <a:tblPr firstRow="1" bandRow="1">
                <a:tableStyleId>{69012ECD-51FC-41F1-AA8D-1B2483CD663E}</a:tableStyleId>
              </a:tblPr>
              <a:tblGrid>
                <a:gridCol w="5219843">
                  <a:extLst>
                    <a:ext uri="{9D8B030D-6E8A-4147-A177-3AD203B41FA5}">
                      <a16:colId xmlns:a16="http://schemas.microsoft.com/office/drawing/2014/main" val="4073781921"/>
                    </a:ext>
                  </a:extLst>
                </a:gridCol>
                <a:gridCol w="9883284">
                  <a:extLst>
                    <a:ext uri="{9D8B030D-6E8A-4147-A177-3AD203B41FA5}">
                      <a16:colId xmlns:a16="http://schemas.microsoft.com/office/drawing/2014/main" val="2440898235"/>
                    </a:ext>
                  </a:extLst>
                </a:gridCol>
              </a:tblGrid>
              <a:tr h="0">
                <a:tc>
                  <a:txBody>
                    <a:bodyPr/>
                    <a:lstStyle/>
                    <a:p>
                      <a:pPr algn="ctr"/>
                      <a:r>
                        <a:rPr lang="en-US" sz="3000" b="1" dirty="0" smtClean="0">
                          <a:latin typeface="Arial" panose="020B0604020202020204" pitchFamily="34" charset="0"/>
                          <a:cs typeface="Arial" panose="020B0604020202020204" pitchFamily="34" charset="0"/>
                        </a:rPr>
                        <a:t>Categories</a:t>
                      </a:r>
                      <a:endParaRPr lang="en-US" sz="3000" b="1" dirty="0">
                        <a:latin typeface="Arial" panose="020B0604020202020204" pitchFamily="34" charset="0"/>
                        <a:cs typeface="Arial" panose="020B0604020202020204" pitchFamily="34" charset="0"/>
                      </a:endParaRPr>
                    </a:p>
                  </a:txBody>
                  <a:tcPr marL="87525" marR="87525" marT="43762" marB="4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Examples from reports</a:t>
                      </a:r>
                    </a:p>
                  </a:txBody>
                  <a:tcPr marL="87525" marR="87525" marT="43762" marB="437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993052465"/>
                  </a:ext>
                </a:extLst>
              </a:tr>
              <a:tr h="0">
                <a:tc>
                  <a:txBody>
                    <a:bodyPr/>
                    <a:lstStyle/>
                    <a:p>
                      <a:pPr algn="ctr"/>
                      <a:r>
                        <a:rPr lang="en-US" sz="2700" dirty="0" smtClean="0">
                          <a:latin typeface="Arial" panose="020B0604020202020204" pitchFamily="34" charset="0"/>
                          <a:cs typeface="Arial" panose="020B0604020202020204" pitchFamily="34" charset="0"/>
                        </a:rPr>
                        <a:t>DEHYDRATION,</a:t>
                      </a:r>
                      <a:r>
                        <a:rPr lang="en-US" sz="2700" baseline="0" dirty="0" smtClean="0">
                          <a:latin typeface="Arial" panose="020B0604020202020204" pitchFamily="34" charset="0"/>
                          <a:cs typeface="Arial" panose="020B0604020202020204" pitchFamily="34" charset="0"/>
                        </a:rPr>
                        <a:t> STARVATION, INADEQUATE VENTILATION</a:t>
                      </a:r>
                      <a:endParaRPr lang="en-US" sz="27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Arial" panose="020B0604020202020204" pitchFamily="34" charset="0"/>
                          <a:cs typeface="Arial" panose="020B0604020202020204" pitchFamily="34" charset="0"/>
                        </a:rPr>
                        <a:t>At Yale, 141 cages of mice didn’t have</a:t>
                      </a:r>
                      <a:r>
                        <a:rPr lang="en-US" sz="2800" baseline="0" dirty="0" smtClean="0">
                          <a:latin typeface="Arial" panose="020B0604020202020204" pitchFamily="34" charset="0"/>
                          <a:cs typeface="Arial" panose="020B0604020202020204" pitchFamily="34" charset="0"/>
                        </a:rPr>
                        <a:t> water. Eight mice died, one had to be euthanized, and 93 were hunched and dehydrated.</a:t>
                      </a:r>
                      <a:endParaRPr lang="en-US" sz="28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3990442"/>
                  </a:ext>
                </a:extLst>
              </a:tr>
              <a:tr h="0">
                <a:tc>
                  <a:txBody>
                    <a:bodyPr/>
                    <a:lstStyle/>
                    <a:p>
                      <a:pPr marL="0" marR="0" lvl="0" indent="0" algn="ctr" defTabSz="5016124"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INAPPROPRIATE SOCIAL HOUSING, DENSITY &amp; OTHER HOUSING PROBLEMS</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l" defTabSz="5016124" rtl="0" eaLnBrk="1" fontAlgn="auto" latinLnBrk="0" hangingPunct="1">
                        <a:lnSpc>
                          <a:spcPct val="100000"/>
                        </a:lnSpc>
                        <a:spcBef>
                          <a:spcPts val="0"/>
                        </a:spcBef>
                        <a:spcAft>
                          <a:spcPts val="0"/>
                        </a:spcAft>
                        <a:buClrTx/>
                        <a:buSzTx/>
                        <a:buFontTx/>
                        <a:buNone/>
                        <a:tabLst/>
                        <a:defRPr/>
                      </a:pPr>
                      <a:r>
                        <a:rPr lang="en-US" sz="2800" dirty="0" smtClean="0">
                          <a:latin typeface="Arial" panose="020B0604020202020204" pitchFamily="34" charset="0"/>
                          <a:cs typeface="Arial" panose="020B0604020202020204" pitchFamily="34" charset="0"/>
                        </a:rPr>
                        <a:t>At</a:t>
                      </a:r>
                      <a:r>
                        <a:rPr lang="en-US" sz="2800" baseline="0" dirty="0" smtClean="0">
                          <a:latin typeface="Arial" panose="020B0604020202020204" pitchFamily="34" charset="0"/>
                          <a:cs typeface="Arial" panose="020B0604020202020204" pitchFamily="34" charset="0"/>
                        </a:rPr>
                        <a:t> U. of Pittsburgh, “up to 45 mice” were pooled together for randomization but weren’t separated when returned to the holding rack. “[M]any of the mice” suffocated to death.</a:t>
                      </a:r>
                      <a:endParaRPr lang="en-US" sz="2800" dirty="0" smtClean="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89782"/>
                  </a:ext>
                </a:extLst>
              </a:tr>
              <a:tr h="0">
                <a:tc>
                  <a:txBody>
                    <a:bodyPr/>
                    <a:lstStyle/>
                    <a:p>
                      <a:pPr algn="ctr"/>
                      <a:r>
                        <a:rPr lang="en-US" sz="2700" dirty="0" smtClean="0">
                          <a:latin typeface="Arial" panose="020B0604020202020204" pitchFamily="34" charset="0"/>
                          <a:cs typeface="Arial" panose="020B0604020202020204" pitchFamily="34" charset="0"/>
                        </a:rPr>
                        <a:t>INADEQUATE</a:t>
                      </a:r>
                      <a:r>
                        <a:rPr lang="en-US" sz="2700" baseline="0" dirty="0" smtClean="0">
                          <a:latin typeface="Arial" panose="020B0604020202020204" pitchFamily="34" charset="0"/>
                          <a:cs typeface="Arial" panose="020B0604020202020204" pitchFamily="34" charset="0"/>
                        </a:rPr>
                        <a:t> PAIN RELIEF</a:t>
                      </a:r>
                      <a:endParaRPr lang="en-US" sz="27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Arial" panose="020B0604020202020204" pitchFamily="34" charset="0"/>
                          <a:cs typeface="Arial" panose="020B0604020202020204" pitchFamily="34" charset="0"/>
                        </a:rPr>
                        <a:t>At U.</a:t>
                      </a:r>
                      <a:r>
                        <a:rPr lang="en-US" sz="2800" baseline="0" dirty="0" smtClean="0">
                          <a:latin typeface="Arial" panose="020B0604020202020204" pitchFamily="34" charset="0"/>
                          <a:cs typeface="Arial" panose="020B0604020202020204" pitchFamily="34" charset="0"/>
                        </a:rPr>
                        <a:t> of Pittsburgh, “at least eighty pairs of mice” didn’t receive any post-operative analgesia after being subjected to parabiosis surgery.</a:t>
                      </a:r>
                      <a:endParaRPr lang="en-US" sz="28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312587"/>
                  </a:ext>
                </a:extLst>
              </a:tr>
              <a:tr h="0">
                <a:tc>
                  <a:txBody>
                    <a:bodyPr/>
                    <a:lstStyle/>
                    <a:p>
                      <a:pPr algn="ctr"/>
                      <a:r>
                        <a:rPr lang="en-US" sz="2700" dirty="0" smtClean="0">
                          <a:latin typeface="Arial" panose="020B0604020202020204" pitchFamily="34" charset="0"/>
                          <a:cs typeface="Arial" panose="020B0604020202020204" pitchFamily="34" charset="0"/>
                        </a:rPr>
                        <a:t>FAILED</a:t>
                      </a:r>
                      <a:r>
                        <a:rPr lang="en-US" sz="2700" baseline="0" dirty="0" smtClean="0">
                          <a:latin typeface="Arial" panose="020B0604020202020204" pitchFamily="34" charset="0"/>
                          <a:cs typeface="Arial" panose="020B0604020202020204" pitchFamily="34" charset="0"/>
                        </a:rPr>
                        <a:t> EUTHANASIA, ISSUES WITH HUMANE ENDPOINTS</a:t>
                      </a:r>
                      <a:endParaRPr lang="en-US" sz="27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Arial" panose="020B0604020202020204" pitchFamily="34" charset="0"/>
                          <a:cs typeface="Arial" panose="020B0604020202020204" pitchFamily="34" charset="0"/>
                        </a:rPr>
                        <a:t>At U. of North</a:t>
                      </a:r>
                      <a:r>
                        <a:rPr lang="en-US" sz="2800" baseline="0" dirty="0" smtClean="0">
                          <a:latin typeface="Arial" panose="020B0604020202020204" pitchFamily="34" charset="0"/>
                          <a:cs typeface="Arial" panose="020B0604020202020204" pitchFamily="34" charset="0"/>
                        </a:rPr>
                        <a:t> Carolina Chapel Hill, 40 live mice were found in the carcass freezer due to a failure to use a secondary physical method to ensure death after CO</a:t>
                      </a:r>
                      <a:r>
                        <a:rPr lang="en-US" sz="2800" baseline="-25000" dirty="0" smtClean="0">
                          <a:latin typeface="Arial" panose="020B0604020202020204" pitchFamily="34" charset="0"/>
                          <a:cs typeface="Arial" panose="020B0604020202020204" pitchFamily="34" charset="0"/>
                        </a:rPr>
                        <a:t>2</a:t>
                      </a:r>
                      <a:r>
                        <a:rPr lang="en-US" sz="2800" baseline="0" dirty="0" smtClean="0">
                          <a:latin typeface="Arial" panose="020B0604020202020204" pitchFamily="34" charset="0"/>
                          <a:cs typeface="Arial" panose="020B0604020202020204" pitchFamily="34" charset="0"/>
                        </a:rPr>
                        <a:t> gassing.</a:t>
                      </a:r>
                      <a:endParaRPr lang="en-US" sz="28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308572"/>
                  </a:ext>
                </a:extLst>
              </a:tr>
              <a:tr h="0">
                <a:tc>
                  <a:txBody>
                    <a:bodyPr/>
                    <a:lstStyle/>
                    <a:p>
                      <a:pPr algn="ctr"/>
                      <a:r>
                        <a:rPr lang="en-US" sz="2700" dirty="0" smtClean="0">
                          <a:latin typeface="Arial" panose="020B0604020202020204" pitchFamily="34" charset="0"/>
                          <a:cs typeface="Arial" panose="020B0604020202020204" pitchFamily="34" charset="0"/>
                        </a:rPr>
                        <a:t>FAILURE</a:t>
                      </a:r>
                      <a:r>
                        <a:rPr lang="en-US" sz="2700" baseline="0" dirty="0" smtClean="0">
                          <a:latin typeface="Arial" panose="020B0604020202020204" pitchFamily="34" charset="0"/>
                          <a:cs typeface="Arial" panose="020B0604020202020204" pitchFamily="34" charset="0"/>
                        </a:rPr>
                        <a:t> TO ADHERE TO CURRENT ESTABLISHED VETERINARY MEDICAL PROCEDURES</a:t>
                      </a:r>
                      <a:endParaRPr lang="en-US" sz="27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Arial" panose="020B0604020202020204" pitchFamily="34" charset="0"/>
                          <a:cs typeface="Arial" panose="020B0604020202020204" pitchFamily="34" charset="0"/>
                        </a:rPr>
                        <a:t>At</a:t>
                      </a:r>
                      <a:r>
                        <a:rPr lang="en-US" sz="2800" baseline="0" dirty="0" smtClean="0">
                          <a:latin typeface="Arial" panose="020B0604020202020204" pitchFamily="34" charset="0"/>
                          <a:cs typeface="Arial" panose="020B0604020202020204" pitchFamily="34" charset="0"/>
                        </a:rPr>
                        <a:t> Massachusetts General Hospital, six mice showed signs of lethargy and respiratory distress and had to be euthanized after they were left unattended in a closed container exposed to UV irradiation. </a:t>
                      </a:r>
                      <a:endParaRPr lang="en-US" sz="28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133932"/>
                  </a:ext>
                </a:extLst>
              </a:tr>
              <a:tr h="0">
                <a:tc>
                  <a:txBody>
                    <a:bodyPr/>
                    <a:lstStyle/>
                    <a:p>
                      <a:pPr algn="ctr"/>
                      <a:r>
                        <a:rPr lang="en-US" sz="2700" dirty="0" smtClean="0">
                          <a:latin typeface="Arial" panose="020B0604020202020204" pitchFamily="34" charset="0"/>
                          <a:cs typeface="Arial" panose="020B0604020202020204" pitchFamily="34" charset="0"/>
                        </a:rPr>
                        <a:t>UNAPPROVED/UNQUALIFIED PERSONNEL, INADEQUATE</a:t>
                      </a:r>
                      <a:r>
                        <a:rPr lang="en-US" sz="2700" baseline="0" dirty="0" smtClean="0">
                          <a:latin typeface="Arial" panose="020B0604020202020204" pitchFamily="34" charset="0"/>
                          <a:cs typeface="Arial" panose="020B0604020202020204" pitchFamily="34" charset="0"/>
                        </a:rPr>
                        <a:t> RECORDKEEPING</a:t>
                      </a:r>
                      <a:r>
                        <a:rPr lang="en-US" sz="2700" dirty="0" smtClean="0">
                          <a:latin typeface="Arial" panose="020B0604020202020204" pitchFamily="34" charset="0"/>
                          <a:cs typeface="Arial" panose="020B0604020202020204" pitchFamily="34" charset="0"/>
                        </a:rPr>
                        <a:t> </a:t>
                      </a:r>
                      <a:endParaRPr lang="en-US" sz="27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Arial" panose="020B0604020202020204" pitchFamily="34" charset="0"/>
                          <a:cs typeface="Arial" panose="020B0604020202020204" pitchFamily="34" charset="0"/>
                        </a:rPr>
                        <a:t>At Duke, two shipping crates</a:t>
                      </a:r>
                      <a:r>
                        <a:rPr lang="en-US" sz="2800" baseline="0" dirty="0" smtClean="0">
                          <a:latin typeface="Arial" panose="020B0604020202020204" pitchFamily="34" charset="0"/>
                          <a:cs typeface="Arial" panose="020B0604020202020204" pitchFamily="34" charset="0"/>
                        </a:rPr>
                        <a:t> of mice were thought to be empty and thrown into the trash. </a:t>
                      </a:r>
                      <a:r>
                        <a:rPr lang="en-US" sz="2800" baseline="0" smtClean="0">
                          <a:latin typeface="Arial" panose="020B0604020202020204" pitchFamily="34" charset="0"/>
                          <a:cs typeface="Arial" panose="020B0604020202020204" pitchFamily="34" charset="0"/>
                        </a:rPr>
                        <a:t>The mice </a:t>
                      </a:r>
                      <a:r>
                        <a:rPr lang="en-US" sz="2800" baseline="0" dirty="0" smtClean="0">
                          <a:latin typeface="Arial" panose="020B0604020202020204" pitchFamily="34" charset="0"/>
                          <a:cs typeface="Arial" panose="020B0604020202020204" pitchFamily="34" charset="0"/>
                        </a:rPr>
                        <a:t>were euthanized. </a:t>
                      </a:r>
                      <a:endParaRPr lang="en-US" sz="28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7994569"/>
                  </a:ext>
                </a:extLst>
              </a:tr>
              <a:tr h="0">
                <a:tc>
                  <a:txBody>
                    <a:bodyPr/>
                    <a:lstStyle/>
                    <a:p>
                      <a:pPr algn="ctr"/>
                      <a:r>
                        <a:rPr lang="en-US" sz="2700" dirty="0" smtClean="0">
                          <a:latin typeface="Arial" panose="020B0604020202020204" pitchFamily="34" charset="0"/>
                          <a:cs typeface="Arial" panose="020B0604020202020204" pitchFamily="34" charset="0"/>
                        </a:rPr>
                        <a:t>UNAPPROVED PROCEDURES</a:t>
                      </a:r>
                      <a:r>
                        <a:rPr lang="en-US" sz="2700" baseline="0" dirty="0" smtClean="0">
                          <a:latin typeface="Arial" panose="020B0604020202020204" pitchFamily="34" charset="0"/>
                          <a:cs typeface="Arial" panose="020B0604020202020204" pitchFamily="34" charset="0"/>
                        </a:rPr>
                        <a:t> AND OTHER DEVIATIONS </a:t>
                      </a:r>
                      <a:endParaRPr lang="en-US" sz="27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Arial" panose="020B0604020202020204" pitchFamily="34" charset="0"/>
                          <a:cs typeface="Arial" panose="020B0604020202020204" pitchFamily="34" charset="0"/>
                        </a:rPr>
                        <a:t>At U.</a:t>
                      </a:r>
                      <a:r>
                        <a:rPr lang="en-US" sz="2800" baseline="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of Pittsburgh, 16 mice were</a:t>
                      </a:r>
                      <a:r>
                        <a:rPr lang="en-US" sz="2800" baseline="0" dirty="0" smtClean="0">
                          <a:latin typeface="Arial" panose="020B0604020202020204" pitchFamily="34" charset="0"/>
                          <a:cs typeface="Arial" panose="020B0604020202020204" pitchFamily="34" charset="0"/>
                        </a:rPr>
                        <a:t> restrained in conical tubes for 15 hours although only 30 minutes of restraint had been approved. Nine mice died, six had to be euthanized, and one chewed his or her way out of the tube.</a:t>
                      </a:r>
                      <a:endParaRPr lang="en-US" sz="28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9041048"/>
                  </a:ext>
                </a:extLst>
              </a:tr>
              <a:tr h="0">
                <a:tc>
                  <a:txBody>
                    <a:bodyPr/>
                    <a:lstStyle/>
                    <a:p>
                      <a:pPr algn="ctr"/>
                      <a:r>
                        <a:rPr lang="en-US" sz="2700" dirty="0" smtClean="0">
                          <a:latin typeface="Arial" panose="020B0604020202020204" pitchFamily="34" charset="0"/>
                          <a:cs typeface="Arial" panose="020B0604020202020204" pitchFamily="34" charset="0"/>
                        </a:rPr>
                        <a:t>MISCELLANEOUS VIOLATIONS</a:t>
                      </a:r>
                      <a:endParaRPr lang="en-US" sz="27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800" dirty="0" smtClean="0">
                          <a:latin typeface="Arial" panose="020B0604020202020204" pitchFamily="34" charset="0"/>
                          <a:cs typeface="Arial" panose="020B0604020202020204" pitchFamily="34" charset="0"/>
                        </a:rPr>
                        <a:t>At Duke, a miller misformulated a medicinal feed and 385 mice died. </a:t>
                      </a:r>
                      <a:endParaRPr lang="en-US" sz="2800" dirty="0">
                        <a:latin typeface="Arial" panose="020B0604020202020204" pitchFamily="34" charset="0"/>
                        <a:cs typeface="Arial" panose="020B060402020202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443719"/>
                  </a:ext>
                </a:extLst>
              </a:tr>
            </a:tbl>
          </a:graphicData>
        </a:graphic>
      </p:graphicFrame>
      <p:grpSp>
        <p:nvGrpSpPr>
          <p:cNvPr id="74" name="Group 73"/>
          <p:cNvGrpSpPr/>
          <p:nvPr/>
        </p:nvGrpSpPr>
        <p:grpSpPr>
          <a:xfrm>
            <a:off x="26761440" y="25777686"/>
            <a:ext cx="5242560" cy="3840480"/>
            <a:chOff x="26898600" y="25777686"/>
            <a:chExt cx="5242560" cy="3840480"/>
          </a:xfrm>
        </p:grpSpPr>
        <p:pic>
          <p:nvPicPr>
            <p:cNvPr id="21" name="Picture 20"/>
            <p:cNvPicPr>
              <a:picLocks noChangeAspect="1"/>
            </p:cNvPicPr>
            <p:nvPr/>
          </p:nvPicPr>
          <p:blipFill rotWithShape="1">
            <a:blip r:embed="rId16" cstate="print"/>
            <a:srcRect r="10416"/>
            <a:stretch/>
          </p:blipFill>
          <p:spPr>
            <a:xfrm>
              <a:off x="26898600" y="25777686"/>
              <a:ext cx="5242560" cy="3840480"/>
            </a:xfrm>
            <a:prstGeom prst="rect">
              <a:avLst/>
            </a:prstGeom>
          </p:spPr>
        </p:pic>
        <p:sp>
          <p:nvSpPr>
            <p:cNvPr id="5" name="TextBox 4"/>
            <p:cNvSpPr txBox="1"/>
            <p:nvPr/>
          </p:nvSpPr>
          <p:spPr>
            <a:xfrm>
              <a:off x="27549606" y="26504020"/>
              <a:ext cx="1101594" cy="215444"/>
            </a:xfrm>
            <a:prstGeom prst="rect">
              <a:avLst/>
            </a:prstGeom>
            <a:solidFill>
              <a:schemeClr val="tx1"/>
            </a:solidFill>
          </p:spPr>
          <p:txBody>
            <a:bodyPr wrap="square" rtlCol="0">
              <a:spAutoFit/>
            </a:bodyPr>
            <a:lstStyle/>
            <a:p>
              <a:endParaRPr lang="en-US" sz="800" dirty="0"/>
            </a:p>
          </p:txBody>
        </p:sp>
      </p:grpSp>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127200" y="31568886"/>
            <a:ext cx="5120640" cy="3840480"/>
          </a:xfrm>
          <a:prstGeom prst="rect">
            <a:avLst/>
          </a:prstGeom>
        </p:spPr>
      </p:pic>
      <p:sp>
        <p:nvSpPr>
          <p:cNvPr id="66" name="TextBox 65"/>
          <p:cNvSpPr txBox="1"/>
          <p:nvPr/>
        </p:nvSpPr>
        <p:spPr>
          <a:xfrm>
            <a:off x="20659322" y="24841200"/>
            <a:ext cx="9735357"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PHOTOS OF PAIN, INJURY, AND DEATH</a:t>
            </a:r>
          </a:p>
        </p:txBody>
      </p:sp>
      <p:sp>
        <p:nvSpPr>
          <p:cNvPr id="12" name="TextBox 11"/>
          <p:cNvSpPr txBox="1"/>
          <p:nvPr/>
        </p:nvSpPr>
        <p:spPr>
          <a:xfrm>
            <a:off x="4469068" y="13258800"/>
            <a:ext cx="9014584"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WHO COUNTS AND WHO DOESN’T?</a:t>
            </a:r>
            <a:endParaRPr lang="en-US" sz="4000" dirty="0">
              <a:solidFill>
                <a:schemeClr val="bg1"/>
              </a:solidFill>
              <a:latin typeface="Arial" pitchFamily="34" charset="0"/>
              <a:cs typeface="Arial" pitchFamily="34" charset="0"/>
            </a:endParaRPr>
          </a:p>
        </p:txBody>
      </p:sp>
      <p:sp>
        <p:nvSpPr>
          <p:cNvPr id="23" name="TextBox 22"/>
          <p:cNvSpPr txBox="1"/>
          <p:nvPr/>
        </p:nvSpPr>
        <p:spPr>
          <a:xfrm>
            <a:off x="21203861" y="6400800"/>
            <a:ext cx="8646278"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TOP 20 NIH GRANTEES IN FY 2016</a:t>
            </a:r>
          </a:p>
        </p:txBody>
      </p:sp>
      <p:sp>
        <p:nvSpPr>
          <p:cNvPr id="16" name="TextBox 15"/>
          <p:cNvSpPr txBox="1"/>
          <p:nvPr/>
        </p:nvSpPr>
        <p:spPr>
          <a:xfrm>
            <a:off x="7602426" y="21640800"/>
            <a:ext cx="2747868"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METHODS</a:t>
            </a:r>
          </a:p>
        </p:txBody>
      </p:sp>
      <p:sp>
        <p:nvSpPr>
          <p:cNvPr id="25" name="TextBox 24"/>
          <p:cNvSpPr txBox="1"/>
          <p:nvPr/>
        </p:nvSpPr>
        <p:spPr>
          <a:xfrm>
            <a:off x="38923572" y="25021604"/>
            <a:ext cx="5993949"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SYSTEMIC DISREGARD</a:t>
            </a:r>
          </a:p>
        </p:txBody>
      </p:sp>
      <p:grpSp>
        <p:nvGrpSpPr>
          <p:cNvPr id="67" name="Group 66"/>
          <p:cNvGrpSpPr/>
          <p:nvPr/>
        </p:nvGrpSpPr>
        <p:grpSpPr>
          <a:xfrm>
            <a:off x="34412509" y="34030920"/>
            <a:ext cx="15879492" cy="3154680"/>
            <a:chOff x="34564320" y="30937200"/>
            <a:chExt cx="15727680" cy="3154680"/>
          </a:xfrm>
        </p:grpSpPr>
        <p:sp>
          <p:nvSpPr>
            <p:cNvPr id="112" name="Rounded Rectangle 111"/>
            <p:cNvSpPr/>
            <p:nvPr/>
          </p:nvSpPr>
          <p:spPr>
            <a:xfrm>
              <a:off x="34564320" y="31165800"/>
              <a:ext cx="15727680" cy="2926080"/>
            </a:xfrm>
            <a:prstGeom prst="roundRect">
              <a:avLst>
                <a:gd name="adj" fmla="val 2022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34838639" y="31851600"/>
              <a:ext cx="14923352" cy="2062103"/>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The exclusion of mice and rats from the AWA fosters systemic negligence. Experimenters repeatedly violate basic federal animal welfare guidelines in their treatment of vulnerable mice and rats who suffer and die even at top institutions in the U.S. </a:t>
              </a:r>
              <a:endParaRPr lang="en-US" sz="3200" b="1" dirty="0">
                <a:solidFill>
                  <a:srgbClr val="FF0000"/>
                </a:solidFill>
                <a:latin typeface="Arial" pitchFamily="34" charset="0"/>
                <a:cs typeface="Arial" pitchFamily="34" charset="0"/>
              </a:endParaRPr>
            </a:p>
          </p:txBody>
        </p:sp>
        <p:sp>
          <p:nvSpPr>
            <p:cNvPr id="114" name="TextBox 113"/>
            <p:cNvSpPr txBox="1"/>
            <p:nvPr/>
          </p:nvSpPr>
          <p:spPr>
            <a:xfrm>
              <a:off x="40428104" y="30937200"/>
              <a:ext cx="3603872"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CONCLUSION</a:t>
              </a:r>
            </a:p>
          </p:txBody>
        </p:sp>
      </p:grpSp>
      <p:pic>
        <p:nvPicPr>
          <p:cNvPr id="2" name="Picture 1"/>
          <p:cNvPicPr>
            <a:picLocks noChangeAspect="1"/>
          </p:cNvPicPr>
          <p:nvPr/>
        </p:nvPicPr>
        <p:blipFill>
          <a:blip r:embed="rId18" cstate="print"/>
          <a:stretch>
            <a:fillRect/>
          </a:stretch>
        </p:blipFill>
        <p:spPr>
          <a:xfrm>
            <a:off x="20246340" y="31568886"/>
            <a:ext cx="2880360" cy="3840480"/>
          </a:xfrm>
          <a:prstGeom prst="rect">
            <a:avLst/>
          </a:prstGeom>
        </p:spPr>
      </p:pic>
      <p:sp>
        <p:nvSpPr>
          <p:cNvPr id="22" name="TextBox 21"/>
          <p:cNvSpPr txBox="1"/>
          <p:nvPr/>
        </p:nvSpPr>
        <p:spPr>
          <a:xfrm>
            <a:off x="17983200" y="35387340"/>
            <a:ext cx="7178040"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Mice in laboratories experience heightened levels of frustration, fear, and anxiety. With no opportunity to escape, stressed mice fight, sometimes causing traumatic injuries.</a:t>
            </a:r>
            <a:endParaRPr lang="en-US" sz="24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19" cstate="print"/>
          <a:stretch>
            <a:fillRect/>
          </a:stretch>
        </p:blipFill>
        <p:spPr>
          <a:xfrm>
            <a:off x="19126200" y="25777686"/>
            <a:ext cx="5120640" cy="3840480"/>
          </a:xfrm>
          <a:prstGeom prst="rect">
            <a:avLst/>
          </a:prstGeom>
        </p:spPr>
      </p:pic>
      <p:sp>
        <p:nvSpPr>
          <p:cNvPr id="44" name="TextBox 43"/>
          <p:cNvSpPr txBox="1"/>
          <p:nvPr/>
        </p:nvSpPr>
        <p:spPr>
          <a:xfrm>
            <a:off x="18036684" y="29607808"/>
            <a:ext cx="7337916"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This cage flooded when a water bottle was placed incorrectly and began dripping. Some mice drowned and others died of hypothermia in the cold, wet environment. These mice struggled to avoid the flooding.</a:t>
            </a:r>
            <a:endParaRPr lang="en-US" sz="2400" dirty="0">
              <a:latin typeface="Arial" panose="020B0604020202020204" pitchFamily="34" charset="0"/>
              <a:cs typeface="Arial" panose="020B0604020202020204" pitchFamily="34" charset="0"/>
            </a:endParaRPr>
          </a:p>
        </p:txBody>
      </p:sp>
      <p:sp>
        <p:nvSpPr>
          <p:cNvPr id="70" name="TextBox 69"/>
          <p:cNvSpPr txBox="1"/>
          <p:nvPr/>
        </p:nvSpPr>
        <p:spPr>
          <a:xfrm>
            <a:off x="25755600" y="29607808"/>
            <a:ext cx="7498080"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This mouse died of dehydration when the only water provided to mice in an experiment was spiked with a bitter antibiotic. The mice couldn’t or wouldn’t drink the water and more than a dozen died of dehydration. </a:t>
            </a:r>
            <a:endParaRPr lang="en-US" sz="2400" dirty="0">
              <a:latin typeface="Arial" panose="020B0604020202020204" pitchFamily="34" charset="0"/>
              <a:cs typeface="Arial" panose="020B0604020202020204" pitchFamily="34" charset="0"/>
            </a:endParaRPr>
          </a:p>
        </p:txBody>
      </p:sp>
      <p:sp>
        <p:nvSpPr>
          <p:cNvPr id="73" name="TextBox 72"/>
          <p:cNvSpPr txBox="1"/>
          <p:nvPr/>
        </p:nvSpPr>
        <p:spPr>
          <a:xfrm>
            <a:off x="25984200" y="35387340"/>
            <a:ext cx="7239000"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Multiple institutions reported that tumors in mice were not adequately monitored and were permitted to exceed the protocol endpoint limits.</a:t>
            </a:r>
            <a:endParaRPr lang="en-US" sz="2400" dirty="0">
              <a:latin typeface="Arial" panose="020B0604020202020204" pitchFamily="34" charset="0"/>
              <a:cs typeface="Arial" panose="020B0604020202020204" pitchFamily="34" charset="0"/>
            </a:endParaRPr>
          </a:p>
        </p:txBody>
      </p:sp>
      <p:sp>
        <p:nvSpPr>
          <p:cNvPr id="75" name="TextBox 74"/>
          <p:cNvSpPr txBox="1"/>
          <p:nvPr/>
        </p:nvSpPr>
        <p:spPr>
          <a:xfrm>
            <a:off x="44348400" y="23545800"/>
            <a:ext cx="5017720" cy="553998"/>
          </a:xfrm>
          <a:prstGeom prst="rect">
            <a:avLst/>
          </a:prstGeom>
          <a:noFill/>
        </p:spPr>
        <p:txBody>
          <a:bodyPr wrap="none" rtlCol="0">
            <a:spAutoFit/>
          </a:bodyPr>
          <a:lstStyle/>
          <a:p>
            <a:r>
              <a:rPr lang="en-US" sz="3000" b="1" dirty="0" smtClean="0">
                <a:latin typeface="Arial" pitchFamily="34" charset="0"/>
                <a:cs typeface="Arial" pitchFamily="34" charset="0"/>
              </a:rPr>
              <a:t>Grand total: 430 violations</a:t>
            </a:r>
            <a:endParaRPr lang="en-US" sz="3000" b="1" dirty="0">
              <a:latin typeface="Arial" pitchFamily="34" charset="0"/>
              <a:cs typeface="Arial" pitchFamily="34" charset="0"/>
            </a:endParaRPr>
          </a:p>
        </p:txBody>
      </p:sp>
      <p:sp>
        <p:nvSpPr>
          <p:cNvPr id="76" name="TextBox 75"/>
          <p:cNvSpPr txBox="1"/>
          <p:nvPr/>
        </p:nvSpPr>
        <p:spPr>
          <a:xfrm>
            <a:off x="34854926" y="14630400"/>
            <a:ext cx="14445429" cy="707886"/>
          </a:xfrm>
          <a:prstGeom prst="rect">
            <a:avLst/>
          </a:prstGeom>
          <a:solidFill>
            <a:srgbClr val="002060"/>
          </a:solidFill>
        </p:spPr>
        <p:txBody>
          <a:bodyPr wrap="none" rtlCol="0">
            <a:spAutoFit/>
          </a:bodyPr>
          <a:lstStyle/>
          <a:p>
            <a:r>
              <a:rPr lang="en-US" sz="4000" dirty="0" smtClean="0">
                <a:solidFill>
                  <a:schemeClr val="bg1"/>
                </a:solidFill>
                <a:latin typeface="Arial" pitchFamily="34" charset="0"/>
                <a:cs typeface="Arial" pitchFamily="34" charset="0"/>
              </a:rPr>
              <a:t>TOTAL NUMBER OF VIOLATIONS INVOLVING MICE &amp; RATS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3BCCA1A16E4B4580DD87B614BF3939" ma:contentTypeVersion="7" ma:contentTypeDescription="Create a new document." ma:contentTypeScope="" ma:versionID="1c1cb9c67158904b65f03c33b8c4eebf">
  <xsd:schema xmlns:xsd="http://www.w3.org/2001/XMLSchema" xmlns:xs="http://www.w3.org/2001/XMLSchema" xmlns:p="http://schemas.microsoft.com/office/2006/metadata/properties" xmlns:ns2="bfe757f3-1ea4-43af-a716-25222207c3e1" xmlns:ns3="8f470ca1-d3e7-464c-9b98-820ca2b4cfde" targetNamespace="http://schemas.microsoft.com/office/2006/metadata/properties" ma:root="true" ma:fieldsID="e48e6248e2635c258db899ab151cd3ce" ns2:_="" ns3:_="">
    <xsd:import namespace="bfe757f3-1ea4-43af-a716-25222207c3e1"/>
    <xsd:import namespace="8f470ca1-d3e7-464c-9b98-820ca2b4c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757f3-1ea4-43af-a716-25222207c3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470ca1-d3e7-464c-9b98-820ca2b4cfd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17DBA39-BF81-424E-A068-9AC410694075}"/>
</file>

<file path=customXml/itemProps2.xml><?xml version="1.0" encoding="utf-8"?>
<ds:datastoreItem xmlns:ds="http://schemas.openxmlformats.org/officeDocument/2006/customXml" ds:itemID="{C98AE7F2-1B8C-4FCA-852E-33FB3068AAF8}"/>
</file>

<file path=customXml/itemProps3.xml><?xml version="1.0" encoding="utf-8"?>
<ds:datastoreItem xmlns:ds="http://schemas.openxmlformats.org/officeDocument/2006/customXml" ds:itemID="{21066A4B-D66E-4BFF-8933-8F7E2D1FB5DF}"/>
</file>

<file path=docProps/app.xml><?xml version="1.0" encoding="utf-8"?>
<Properties xmlns="http://schemas.openxmlformats.org/officeDocument/2006/extended-properties" xmlns:vt="http://schemas.openxmlformats.org/officeDocument/2006/docPropsVTypes">
  <TotalTime>22179</TotalTime>
  <Words>1333</Words>
  <Application>Microsoft Office PowerPoint</Application>
  <PresentationFormat>Custom</PresentationFormat>
  <Paragraphs>178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Frances-C</dc:creator>
  <cp:lastModifiedBy>Dr. Alka Chandna</cp:lastModifiedBy>
  <cp:revision>585</cp:revision>
  <dcterms:created xsi:type="dcterms:W3CDTF">2017-07-13T18:41:33Z</dcterms:created>
  <dcterms:modified xsi:type="dcterms:W3CDTF">2017-08-10T17:51:38Z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0x010100B73BCCA1A16E4B4580DD87B614BF3939</vt:lpwstr>
  </property>
</Properties>
</file>